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1" r:id="rId2"/>
    <p:sldId id="272" r:id="rId3"/>
    <p:sldId id="273" r:id="rId4"/>
    <p:sldId id="294" r:id="rId5"/>
    <p:sldId id="301" r:id="rId6"/>
    <p:sldId id="309" r:id="rId7"/>
    <p:sldId id="303" r:id="rId8"/>
    <p:sldId id="304" r:id="rId9"/>
    <p:sldId id="310" r:id="rId1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990000"/>
    <a:srgbClr val="0000FF"/>
    <a:srgbClr val="FFFFCC"/>
    <a:srgbClr val="9B9B9B"/>
    <a:srgbClr val="FFFF99"/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5" autoAdjust="0"/>
    <p:restoredTop sz="71505" autoAdjust="0"/>
  </p:normalViewPr>
  <p:slideViewPr>
    <p:cSldViewPr>
      <p:cViewPr>
        <p:scale>
          <a:sx n="53" d="100"/>
          <a:sy n="53" d="100"/>
        </p:scale>
        <p:origin x="-172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A1926AD-4863-4FC3-98D8-D2BE52CF25D2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600" b="1" u="sng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Positive</a:t>
            </a:r>
          </a:p>
          <a:p>
            <a:pPr>
              <a:buFontTx/>
              <a:buChar char="•"/>
            </a:pPr>
            <a:r>
              <a:rPr lang="en-US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four-year development period during which time up to 60 experts from different sectors (industry, health &amp; safety, quality management), representing 30 countries, worked within an ISO international working group</a:t>
            </a:r>
          </a:p>
          <a:p>
            <a:pPr>
              <a:buFontTx/>
              <a:buChar char="•"/>
            </a:pPr>
            <a:r>
              <a:rPr lang="en-GB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Provides a single global reference for stakeholders in an organisation who have an interest in risk management</a:t>
            </a:r>
            <a:r>
              <a:rPr lang="fr-FR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GB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Can apply to any activity or domain in any organisation </a:t>
            </a:r>
            <a:r>
              <a:rPr lang="en-GB" dirty="0" smtClean="0">
                <a:ea typeface="MS PGothic" pitchFamily="34" charset="-128"/>
                <a:cs typeface="Calibri" pitchFamily="34" charset="0"/>
              </a:rPr>
              <a:t>–</a:t>
            </a:r>
            <a:r>
              <a:rPr lang="en-GB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 public or private</a:t>
            </a:r>
            <a:endParaRPr lang="fr-FR" dirty="0" smtClean="0">
              <a:latin typeface="Comic Sans MS" pitchFamily="66" charset="0"/>
              <a:ea typeface="MS PGothic" pitchFamily="34" charset="-128"/>
              <a:cs typeface="Calibri" pitchFamily="34" charset="0"/>
            </a:endParaRPr>
          </a:p>
          <a:p>
            <a:pPr>
              <a:buFontTx/>
              <a:buChar char="•"/>
            </a:pPr>
            <a:r>
              <a:rPr lang="en-GB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Provides an </a:t>
            </a:r>
            <a:r>
              <a:rPr lang="en-GB" dirty="0" smtClean="0">
                <a:ea typeface="MS PGothic" pitchFamily="34" charset="-128"/>
                <a:cs typeface="Calibri" pitchFamily="34" charset="0"/>
              </a:rPr>
              <a:t>“</a:t>
            </a:r>
            <a:r>
              <a:rPr lang="en-GB" i="1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umbrella</a:t>
            </a:r>
            <a:r>
              <a:rPr lang="en-GB" dirty="0" smtClean="0">
                <a:ea typeface="MS PGothic" pitchFamily="34" charset="-128"/>
                <a:cs typeface="Calibri" pitchFamily="34" charset="0"/>
              </a:rPr>
              <a:t>”</a:t>
            </a:r>
            <a:r>
              <a:rPr lang="en-GB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 for more than 60 recognised standards and guidelines that refer to risk management </a:t>
            </a:r>
            <a:r>
              <a:rPr lang="en-GB" i="1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(per CEN </a:t>
            </a:r>
            <a:r>
              <a:rPr lang="en-GB" i="1" dirty="0" smtClean="0">
                <a:ea typeface="MS PGothic" pitchFamily="34" charset="-128"/>
                <a:cs typeface="Calibri" pitchFamily="34" charset="0"/>
              </a:rPr>
              <a:t>–</a:t>
            </a:r>
            <a:r>
              <a:rPr lang="en-GB" i="1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 European Committee for Standardisation)</a:t>
            </a:r>
            <a:r>
              <a:rPr lang="fr-FR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 </a:t>
            </a:r>
          </a:p>
          <a:p>
            <a:pPr>
              <a:buFontTx/>
              <a:buChar char="•"/>
            </a:pPr>
            <a:endParaRPr lang="fr-FR" dirty="0" smtClean="0">
              <a:latin typeface="Comic Sans MS" pitchFamily="66" charset="0"/>
              <a:ea typeface="MS PGothic" pitchFamily="34" charset="-128"/>
              <a:cs typeface="Calibri" pitchFamily="34" charset="0"/>
            </a:endParaRPr>
          </a:p>
          <a:p>
            <a:r>
              <a:rPr lang="en-US" sz="1600" b="1" u="sng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Warnings</a:t>
            </a:r>
            <a:r>
              <a:rPr lang="en-US" sz="1600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 : </a:t>
            </a:r>
          </a:p>
          <a:p>
            <a:pPr>
              <a:buFontTx/>
              <a:buChar char="•"/>
            </a:pPr>
            <a:r>
              <a:rPr lang="en-US" sz="1600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Like it or not, it should not be ignored</a:t>
            </a:r>
            <a:r>
              <a:rPr lang="en-US" sz="1600" dirty="0" smtClean="0">
                <a:ea typeface="MS PGothic" pitchFamily="34" charset="-128"/>
                <a:cs typeface="Calibri" pitchFamily="34" charset="0"/>
              </a:rPr>
              <a:t>…</a:t>
            </a:r>
            <a:r>
              <a:rPr lang="en-US" sz="1600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common reference for stakeholders</a:t>
            </a:r>
          </a:p>
          <a:p>
            <a:pPr>
              <a:buFontTx/>
              <a:buChar char="•"/>
            </a:pPr>
            <a:r>
              <a:rPr lang="en-GB" sz="1600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There are some who perceive that ISO 31000 is an attempt at some form of world domination in the field of risk management guidelines. This is not ISO</a:t>
            </a:r>
            <a:r>
              <a:rPr lang="en-GB" sz="1600" dirty="0" smtClean="0">
                <a:ea typeface="MS PGothic" pitchFamily="34" charset="-128"/>
                <a:cs typeface="Calibri" pitchFamily="34" charset="0"/>
              </a:rPr>
              <a:t>’</a:t>
            </a:r>
            <a:r>
              <a:rPr lang="en-GB" sz="1600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s stated aim </a:t>
            </a:r>
            <a:r>
              <a:rPr lang="en-GB" sz="1600" dirty="0" smtClean="0">
                <a:ea typeface="MS PGothic" pitchFamily="34" charset="-128"/>
                <a:cs typeface="Calibri" pitchFamily="34" charset="0"/>
              </a:rPr>
              <a:t>–</a:t>
            </a:r>
            <a:r>
              <a:rPr lang="en-GB" sz="1600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It does not pretend to impose best practices but rather to harmonize principles, framework and processes. </a:t>
            </a:r>
          </a:p>
          <a:p>
            <a:pPr>
              <a:buFontTx/>
              <a:buChar char="•"/>
            </a:pPr>
            <a:r>
              <a:rPr lang="en-US" sz="1600" dirty="0" smtClean="0">
                <a:latin typeface="Comic Sans MS" pitchFamily="66" charset="0"/>
                <a:ea typeface="MS PGothic" pitchFamily="34" charset="-128"/>
                <a:cs typeface="Calibri" pitchFamily="34" charset="0"/>
              </a:rPr>
              <a:t>Risk management professionals should be familiar to its content</a:t>
            </a:r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08CA6-8F51-434B-AA60-72E4DD99D2BD}" type="slidenum">
              <a:rPr lang="it-IT" smtClean="0"/>
              <a:pPr/>
              <a:t>2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1600" u="sng" smtClean="0"/>
              <a:t>OECD members</a:t>
            </a:r>
            <a:r>
              <a:rPr lang="en-GB" sz="1600" smtClean="0"/>
              <a:t> : Australia, Austria, </a:t>
            </a:r>
            <a:r>
              <a:rPr lang="en-GB" sz="1600" b="1" smtClean="0">
                <a:solidFill>
                  <a:srgbClr val="C00000"/>
                </a:solidFill>
              </a:rPr>
              <a:t>Belgium</a:t>
            </a:r>
            <a:r>
              <a:rPr lang="en-GB" sz="1600" smtClean="0"/>
              <a:t>, Canada, Chile, Czech Republic, Denmark, Estonia, Finland, France, Germany, </a:t>
            </a:r>
            <a:r>
              <a:rPr lang="en-GB" sz="1600" b="1" smtClean="0"/>
              <a:t>Greece, Hungary, Iceland, Ireland</a:t>
            </a:r>
            <a:r>
              <a:rPr lang="en-GB" sz="1600" smtClean="0"/>
              <a:t>, Israël, Italy, Japan, </a:t>
            </a:r>
            <a:r>
              <a:rPr lang="en-GB" sz="1600" b="1" smtClean="0"/>
              <a:t>Korea, Luxembourg</a:t>
            </a:r>
            <a:r>
              <a:rPr lang="en-GB" sz="1600" smtClean="0"/>
              <a:t>, Mexico, Netherlands, New Zealand, Norway, Poland, Portugal, Slovak Republic, Slovenia, Spain, Sweden, Switzerland, Turkey, United Kingdom, United States</a:t>
            </a:r>
          </a:p>
          <a:p>
            <a:r>
              <a:rPr lang="en-GB" sz="1600" u="sng" smtClean="0"/>
              <a:t>OECD partners</a:t>
            </a:r>
            <a:r>
              <a:rPr lang="en-GB" sz="1600" smtClean="0"/>
              <a:t> : Brazil, China, India, </a:t>
            </a:r>
            <a:r>
              <a:rPr lang="en-GB" sz="1600" b="1" smtClean="0"/>
              <a:t>Indonesia</a:t>
            </a:r>
            <a:r>
              <a:rPr lang="en-GB" sz="1600" smtClean="0"/>
              <a:t>, Russia, South Africa</a:t>
            </a:r>
          </a:p>
          <a:p>
            <a:r>
              <a:rPr lang="en-GB" sz="1600" smtClean="0"/>
              <a:t> </a:t>
            </a:r>
          </a:p>
          <a:p>
            <a:r>
              <a:rPr lang="en-GB" sz="1600" u="sng" smtClean="0"/>
              <a:t>ISO31000 members : </a:t>
            </a:r>
          </a:p>
          <a:p>
            <a:r>
              <a:rPr lang="en-GB" sz="1600" b="1" i="1" smtClean="0"/>
              <a:t>Argentina</a:t>
            </a:r>
            <a:r>
              <a:rPr lang="en-GB" sz="1600" i="1" smtClean="0"/>
              <a:t>, Australia, Austria, </a:t>
            </a:r>
            <a:r>
              <a:rPr lang="en-GB" sz="1600" b="1" i="1" smtClean="0"/>
              <a:t>Belarus, Bulgaria</a:t>
            </a:r>
            <a:r>
              <a:rPr lang="en-GB" sz="1600" i="1" smtClean="0"/>
              <a:t>, Brazil, Canada, Chile, China, Czech Republic, ,</a:t>
            </a:r>
            <a:endParaRPr lang="en-GB" sz="1600" smtClean="0"/>
          </a:p>
          <a:p>
            <a:r>
              <a:rPr lang="en-GB" sz="1600" i="1" smtClean="0"/>
              <a:t>Denmark, Estonia, Finland,  France, Germany, India, Israel, Italy, Japan, </a:t>
            </a:r>
            <a:r>
              <a:rPr lang="en-GB" sz="1600" b="1" i="1" smtClean="0"/>
              <a:t>Malaysia</a:t>
            </a:r>
            <a:r>
              <a:rPr lang="en-GB" sz="1600" i="1" smtClean="0"/>
              <a:t>, </a:t>
            </a:r>
            <a:endParaRPr lang="en-GB" sz="1600" smtClean="0"/>
          </a:p>
          <a:p>
            <a:r>
              <a:rPr lang="en-GB" sz="1600" i="1" smtClean="0"/>
              <a:t>Mexico, Netherlands, New-Zealand,  Norway, Poland, Portugal, </a:t>
            </a:r>
            <a:r>
              <a:rPr lang="en-GB" sz="1600" b="1" i="1" smtClean="0"/>
              <a:t>Romania</a:t>
            </a:r>
            <a:r>
              <a:rPr lang="en-GB" sz="1600" i="1" smtClean="0"/>
              <a:t>, Russia, </a:t>
            </a:r>
            <a:r>
              <a:rPr lang="en-GB" sz="1600" b="1" i="1" smtClean="0"/>
              <a:t>Singapore</a:t>
            </a:r>
            <a:r>
              <a:rPr lang="en-GB" sz="1600" i="1" smtClean="0"/>
              <a:t>, </a:t>
            </a:r>
            <a:endParaRPr lang="en-GB" sz="1600" smtClean="0"/>
          </a:p>
          <a:p>
            <a:r>
              <a:rPr lang="en-GB" sz="1600" i="1" smtClean="0"/>
              <a:t>Slovak Republic, Slovenia, South-Africa, Spain, Sweden, Switzerland, </a:t>
            </a:r>
            <a:r>
              <a:rPr lang="en-GB" sz="1600" b="1" i="1" smtClean="0"/>
              <a:t>Thailand</a:t>
            </a:r>
            <a:r>
              <a:rPr lang="en-GB" sz="1600" i="1" smtClean="0"/>
              <a:t>, Turkey, United Kingdom, </a:t>
            </a:r>
            <a:r>
              <a:rPr lang="en-GB" sz="1600" b="1" i="1" smtClean="0"/>
              <a:t>Uruguay</a:t>
            </a:r>
            <a:r>
              <a:rPr lang="en-GB" sz="1600" i="1" smtClean="0"/>
              <a:t>, </a:t>
            </a:r>
            <a:r>
              <a:rPr lang="en-GB" sz="1600" smtClean="0"/>
              <a:t>United States</a:t>
            </a:r>
          </a:p>
          <a:p>
            <a:r>
              <a:rPr lang="en-GB" sz="1600" smtClean="0"/>
              <a:t> </a:t>
            </a:r>
          </a:p>
          <a:p>
            <a:endParaRPr lang="en-GB" sz="1600" smtClean="0"/>
          </a:p>
          <a:p>
            <a:endParaRPr lang="en-US" sz="1600" smtClean="0">
              <a:latin typeface="Comic Sans MS" pitchFamily="66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43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C020F-5B89-4BE6-B4FE-78DB0756B0CD}" type="slidenum">
              <a:rPr lang="it-IT" smtClean="0"/>
              <a:pPr/>
              <a:t>3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F3432-5ECA-4C26-975D-32C7509841DE}" type="slidenum">
              <a:rPr lang="it-IT" smtClean="0"/>
              <a:pPr/>
              <a:t>4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155B4-6604-43E9-AC48-7EEE7CBA5AEF}" type="slidenum">
              <a:rPr lang="it-IT" smtClean="0"/>
              <a:pPr/>
              <a:t>7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9290D0-2344-4E80-A73D-951DB78ECB36}" type="slidenum">
              <a:rPr lang="it-IT" smtClean="0"/>
              <a:pPr/>
              <a:t>8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111625"/>
            <a:ext cx="7772400" cy="765175"/>
          </a:xfrm>
          <a:ln w="9525"/>
        </p:spPr>
        <p:txBody>
          <a:bodyPr lIns="91440" tIns="45720" anchor="ctr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it-IT"/>
              <a:t>Titolo copertina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876800"/>
            <a:ext cx="6400800" cy="609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it-IT"/>
              <a:t>Sottotitolo copertina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C3869-FC3D-461D-BC7A-3EB557EEDC77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8450" y="-26988"/>
            <a:ext cx="2076450" cy="5191126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19100" y="-26988"/>
            <a:ext cx="6076950" cy="5191126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2406-5480-4E2E-950F-1C47A300FFD6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589E-CFDB-4AB2-8001-622C52BF6A6D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DC962-5F32-4AD4-AE84-A04CFAAD8D51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71550" y="1125538"/>
            <a:ext cx="3692525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16475" y="1125538"/>
            <a:ext cx="3692525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02F79-49A9-42E3-B0DA-3AC158532FBA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27400-A0C1-453A-B5FA-B8333B7FF533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63E4D-1911-4A5E-9EFF-4CA9F245A44C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27E4A-C81B-4654-939C-8DF7EC04EDAE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4C958-7754-4716-9355-9DD97750EDCC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C05FB-565C-4E34-BAF5-DA25833B4549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3175" y="6381750"/>
            <a:ext cx="15573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+mn-lt"/>
              </a:defRPr>
            </a:lvl1pPr>
          </a:lstStyle>
          <a:p>
            <a:pPr>
              <a:defRPr/>
            </a:pPr>
            <a:fld id="{398632F7-E764-4C2A-AD34-92E92B53CBA0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  <p:sp>
        <p:nvSpPr>
          <p:cNvPr id="1027" name="Rectangle 7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19100" y="-26988"/>
            <a:ext cx="8305800" cy="79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412750" y="765175"/>
            <a:ext cx="83058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125538"/>
            <a:ext cx="75374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Terzo livello</a:t>
            </a:r>
          </a:p>
          <a:p>
            <a:pPr lvl="2"/>
            <a:r>
              <a:rPr lang="it-IT" smtClean="0"/>
              <a:t>Quarto livello</a:t>
            </a:r>
          </a:p>
        </p:txBody>
      </p:sp>
      <p:pic>
        <p:nvPicPr>
          <p:cNvPr id="2" name="Image 6" descr="G31000 logo 50 px-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913" y="188913"/>
            <a:ext cx="635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erdana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Font typeface="Wingdings" pitchFamily="2" charset="2"/>
        <a:buChar char="§"/>
        <a:defRPr>
          <a:solidFill>
            <a:srgbClr val="757575"/>
          </a:solidFill>
          <a:latin typeface="+mn-lt"/>
          <a:ea typeface="+mn-ea"/>
          <a:cs typeface="+mn-cs"/>
        </a:defRPr>
      </a:lvl1pPr>
      <a:lvl2pPr marL="530225" indent="-168275" algn="l" rtl="0" eaLnBrk="0" fontAlgn="base" hangingPunct="0">
        <a:spcBef>
          <a:spcPct val="20000"/>
        </a:spcBef>
        <a:spcAft>
          <a:spcPct val="0"/>
        </a:spcAft>
        <a:buClr>
          <a:srgbClr val="C0C0C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898525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6013" y="3240088"/>
            <a:ext cx="7488237" cy="765175"/>
          </a:xfrm>
          <a:ln w="12700"/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ISO 31000</a:t>
            </a:r>
            <a:r>
              <a:rPr lang="en-GB" b="1" dirty="0" smtClean="0">
                <a:solidFill>
                  <a:srgbClr val="0070C0"/>
                </a:solidFill>
              </a:rPr>
              <a:t>, a risk management standard for decision-makers</a:t>
            </a:r>
            <a:endParaRPr lang="it-IT" b="1" dirty="0" smtClean="0">
              <a:solidFill>
                <a:srgbClr val="0070C0"/>
              </a:solidFill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80063" y="5013325"/>
            <a:ext cx="3094037" cy="1143000"/>
          </a:xfrm>
        </p:spPr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Alex Dali, MBA, ARM</a:t>
            </a:r>
          </a:p>
          <a:p>
            <a:pPr>
              <a:defRPr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President at G31000</a:t>
            </a:r>
          </a:p>
          <a:p>
            <a:pPr>
              <a:defRPr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</a:rPr>
              <a:t>Alex.Dali@G31000.org</a:t>
            </a:r>
          </a:p>
        </p:txBody>
      </p:sp>
      <p:pic>
        <p:nvPicPr>
          <p:cNvPr id="3076" name="Image 6" descr="G31000 logo corrected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941888"/>
            <a:ext cx="16732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http://www.opriskturkey.com/s/1420/i/kule_y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0"/>
            <a:ext cx="83534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 descr="http://www.opriskturkey.com/s/1420/i/oprisk_ye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637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B18148-0355-418C-B419-665D8EE3DD0E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4099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About ISO 31000</a:t>
            </a:r>
            <a:endParaRPr lang="it-IT" smtClean="0"/>
          </a:p>
        </p:txBody>
      </p:sp>
      <p:sp>
        <p:nvSpPr>
          <p:cNvPr id="4100" name="Rectangle 2056"/>
          <p:cNvSpPr>
            <a:spLocks noChangeArrowheads="1"/>
          </p:cNvSpPr>
          <p:nvPr/>
        </p:nvSpPr>
        <p:spPr bwMode="auto">
          <a:xfrm>
            <a:off x="220663" y="852488"/>
            <a:ext cx="8720137" cy="838200"/>
          </a:xfrm>
          <a:prstGeom prst="rect">
            <a:avLst/>
          </a:prstGeom>
          <a:solidFill>
            <a:srgbClr val="CCFFCC"/>
          </a:solidFill>
          <a:ln w="76327">
            <a:solidFill>
              <a:srgbClr val="CC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101" name="Picture 2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10222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2054"/>
          <p:cNvSpPr>
            <a:spLocks noChangeArrowheads="1"/>
          </p:cNvSpPr>
          <p:nvPr/>
        </p:nvSpPr>
        <p:spPr bwMode="auto">
          <a:xfrm>
            <a:off x="914400" y="1962150"/>
            <a:ext cx="8077200" cy="2927350"/>
          </a:xfrm>
          <a:prstGeom prst="rect">
            <a:avLst/>
          </a:prstGeom>
          <a:solidFill>
            <a:srgbClr val="FFFF99">
              <a:alpha val="50195"/>
            </a:srgbClr>
          </a:solidFill>
          <a:ln w="57023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03" name="Rectangle 2053"/>
          <p:cNvSpPr>
            <a:spLocks noChangeArrowheads="1"/>
          </p:cNvSpPr>
          <p:nvPr/>
        </p:nvSpPr>
        <p:spPr bwMode="auto">
          <a:xfrm>
            <a:off x="220663" y="1039813"/>
            <a:ext cx="8796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600" b="1">
                <a:latin typeface="Comic Sans MS" pitchFamily="66" charset="0"/>
                <a:ea typeface="Calibri" pitchFamily="34" charset="0"/>
                <a:cs typeface="Calibri" pitchFamily="34" charset="0"/>
              </a:rPr>
              <a:t>Internationally-recognised reference </a:t>
            </a:r>
            <a:endParaRPr lang="en-GB" sz="3600"/>
          </a:p>
        </p:txBody>
      </p:sp>
      <p:sp>
        <p:nvSpPr>
          <p:cNvPr id="4104" name="Text Box 2055"/>
          <p:cNvSpPr txBox="1">
            <a:spLocks noChangeArrowheads="1"/>
          </p:cNvSpPr>
          <p:nvPr/>
        </p:nvSpPr>
        <p:spPr bwMode="auto">
          <a:xfrm>
            <a:off x="947738" y="2114550"/>
            <a:ext cx="8348662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3200"/>
              <a:t> International consensus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3200"/>
              <a:t> single global reference for stakeholders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3200"/>
              <a:t> wide application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3200"/>
              <a:t> </a:t>
            </a:r>
            <a:r>
              <a:rPr lang="en-GB" sz="3200">
                <a:ea typeface="Calibri" pitchFamily="34" charset="0"/>
                <a:cs typeface="Calibri" pitchFamily="34" charset="0"/>
              </a:rPr>
              <a:t>“</a:t>
            </a:r>
            <a:r>
              <a:rPr lang="en-GB" sz="3200" i="1">
                <a:ea typeface="Calibri" pitchFamily="34" charset="0"/>
                <a:cs typeface="Calibri" pitchFamily="34" charset="0"/>
              </a:rPr>
              <a:t>umbrella</a:t>
            </a:r>
            <a:r>
              <a:rPr lang="en-GB" sz="3200">
                <a:ea typeface="Calibri" pitchFamily="34" charset="0"/>
                <a:cs typeface="Calibri" pitchFamily="34" charset="0"/>
              </a:rPr>
              <a:t>” for more than 60 standards</a:t>
            </a:r>
            <a:endParaRPr lang="fr-FR" sz="3200">
              <a:ea typeface="Calibri" pitchFamily="34" charset="0"/>
              <a:cs typeface="Calibri" pitchFamily="34" charset="0"/>
            </a:endParaRPr>
          </a:p>
        </p:txBody>
      </p:sp>
      <p:sp>
        <p:nvSpPr>
          <p:cNvPr id="4105" name="Rectangle 2057"/>
          <p:cNvSpPr>
            <a:spLocks noChangeArrowheads="1"/>
          </p:cNvSpPr>
          <p:nvPr/>
        </p:nvSpPr>
        <p:spPr bwMode="auto">
          <a:xfrm>
            <a:off x="914400" y="5035550"/>
            <a:ext cx="8077200" cy="914400"/>
          </a:xfrm>
          <a:prstGeom prst="rect">
            <a:avLst/>
          </a:prstGeom>
          <a:solidFill>
            <a:srgbClr val="FFFF99">
              <a:alpha val="50195"/>
            </a:srgbClr>
          </a:solidFill>
          <a:ln w="57023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06" name="Rectangle 2058"/>
          <p:cNvSpPr>
            <a:spLocks noChangeArrowheads="1"/>
          </p:cNvSpPr>
          <p:nvPr/>
        </p:nvSpPr>
        <p:spPr bwMode="auto">
          <a:xfrm>
            <a:off x="990600" y="5291138"/>
            <a:ext cx="81534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3200" b="1">
                <a:solidFill>
                  <a:srgbClr val="990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 should not be ignored</a:t>
            </a:r>
            <a:endParaRPr lang="fr-FR" sz="3200" b="1">
              <a:solidFill>
                <a:srgbClr val="990000"/>
              </a:solidFill>
              <a:latin typeface="Comic Sans MS" pitchFamily="66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107" name="Picture 2" descr="http://ian.umces.edu/imagelibrary/albums/userpics/12789/normal_ian-symbol-positiv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2078038"/>
            <a:ext cx="5365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4450"/>
            <a:ext cx="88534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4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About ISO 31000</a:t>
            </a:r>
            <a:endParaRPr lang="it-IT" smtClean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287338" y="5043488"/>
            <a:ext cx="90868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600" i="1">
                <a:ea typeface="Times New Roman" pitchFamily="18" charset="0"/>
                <a:cs typeface="Arial" charset="0"/>
              </a:rPr>
              <a:t>Argentina, Australia, Austria, Belarus, Bulgaria, Brazil, Canada, Chile, China, Czech Republic, </a:t>
            </a:r>
          </a:p>
          <a:p>
            <a:r>
              <a:rPr lang="en-GB" sz="1600" i="1">
                <a:ea typeface="Times New Roman" pitchFamily="18" charset="0"/>
                <a:cs typeface="Arial" charset="0"/>
              </a:rPr>
              <a:t>Denmark, Estonia, Finland,  France, Germany, India, Iran, Israel, Italy, Japan, Malaysia,  Mexico, </a:t>
            </a:r>
          </a:p>
          <a:p>
            <a:r>
              <a:rPr lang="en-GB" sz="1600" i="1">
                <a:ea typeface="Times New Roman" pitchFamily="18" charset="0"/>
                <a:cs typeface="Arial" charset="0"/>
              </a:rPr>
              <a:t>Netherlands, New-Zealand,  Norway, Poland, Portugal, Romania, Russia, Singapore, Slovak </a:t>
            </a:r>
          </a:p>
          <a:p>
            <a:r>
              <a:rPr lang="en-GB" sz="1600" i="1">
                <a:ea typeface="Times New Roman" pitchFamily="18" charset="0"/>
                <a:cs typeface="Arial" charset="0"/>
              </a:rPr>
              <a:t>Republic, Slovenia, South-Africa, Spain, Sweden, Switzerland, Thailand, Turkey, United Kingdom, </a:t>
            </a:r>
          </a:p>
          <a:p>
            <a:r>
              <a:rPr lang="en-GB" sz="1600" i="1">
                <a:ea typeface="Times New Roman" pitchFamily="18" charset="0"/>
                <a:cs typeface="Arial" charset="0"/>
              </a:rPr>
              <a:t>Uruguay, United States</a:t>
            </a:r>
          </a:p>
        </p:txBody>
      </p:sp>
      <p:pic>
        <p:nvPicPr>
          <p:cNvPr id="5125" name="Picture 2" descr="http://upload.wikimedia.org/wikipedia/commons/thumb/7/78/OECD.svg/275px-OEC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3" y="4029075"/>
            <a:ext cx="2411413" cy="10604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126" name="ZoneTexte 19"/>
          <p:cNvSpPr txBox="1">
            <a:spLocks noChangeArrowheads="1"/>
          </p:cNvSpPr>
          <p:nvPr/>
        </p:nvSpPr>
        <p:spPr bwMode="auto">
          <a:xfrm>
            <a:off x="431800" y="3419475"/>
            <a:ext cx="14525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>
                <a:solidFill>
                  <a:srgbClr val="C00000"/>
                </a:solidFill>
              </a:rPr>
              <a:t>OECD</a:t>
            </a:r>
            <a:endParaRPr lang="en-GB" sz="320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292725" y="1412875"/>
            <a:ext cx="1800225" cy="369888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C00000"/>
                </a:solidFill>
              </a:rPr>
              <a:t>TS ISO 31000</a:t>
            </a:r>
            <a:endParaRPr lang="en-GB" b="1">
              <a:solidFill>
                <a:srgbClr val="C0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4932363" y="1773238"/>
            <a:ext cx="287337" cy="287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/>
        </p:nvSpPr>
        <p:spPr>
          <a:xfrm>
            <a:off x="4637088" y="2073275"/>
            <a:ext cx="500062" cy="198438"/>
          </a:xfrm>
          <a:custGeom>
            <a:avLst/>
            <a:gdLst>
              <a:gd name="connsiteX0" fmla="*/ 1219 w 501090"/>
              <a:gd name="connsiteY0" fmla="*/ 63398 h 198730"/>
              <a:gd name="connsiteX1" fmla="*/ 52425 w 501090"/>
              <a:gd name="connsiteY1" fmla="*/ 173126 h 198730"/>
              <a:gd name="connsiteX2" fmla="*/ 81686 w 501090"/>
              <a:gd name="connsiteY2" fmla="*/ 195072 h 198730"/>
              <a:gd name="connsiteX3" fmla="*/ 125577 w 501090"/>
              <a:gd name="connsiteY3" fmla="*/ 195072 h 198730"/>
              <a:gd name="connsiteX4" fmla="*/ 154838 w 501090"/>
              <a:gd name="connsiteY4" fmla="*/ 173126 h 198730"/>
              <a:gd name="connsiteX5" fmla="*/ 162153 w 501090"/>
              <a:gd name="connsiteY5" fmla="*/ 151181 h 198730"/>
              <a:gd name="connsiteX6" fmla="*/ 206044 w 501090"/>
              <a:gd name="connsiteY6" fmla="*/ 187757 h 198730"/>
              <a:gd name="connsiteX7" fmla="*/ 227990 w 501090"/>
              <a:gd name="connsiteY7" fmla="*/ 180442 h 198730"/>
              <a:gd name="connsiteX8" fmla="*/ 315772 w 501090"/>
              <a:gd name="connsiteY8" fmla="*/ 173126 h 198730"/>
              <a:gd name="connsiteX9" fmla="*/ 440131 w 501090"/>
              <a:gd name="connsiteY9" fmla="*/ 158496 h 198730"/>
              <a:gd name="connsiteX10" fmla="*/ 498652 w 501090"/>
              <a:gd name="connsiteY10" fmla="*/ 143866 h 198730"/>
              <a:gd name="connsiteX11" fmla="*/ 454761 w 501090"/>
              <a:gd name="connsiteY11" fmla="*/ 99974 h 198730"/>
              <a:gd name="connsiteX12" fmla="*/ 410870 w 501090"/>
              <a:gd name="connsiteY12" fmla="*/ 41453 h 198730"/>
              <a:gd name="connsiteX13" fmla="*/ 381609 w 501090"/>
              <a:gd name="connsiteY13" fmla="*/ 41453 h 198730"/>
              <a:gd name="connsiteX14" fmla="*/ 301142 w 501090"/>
              <a:gd name="connsiteY14" fmla="*/ 48768 h 198730"/>
              <a:gd name="connsiteX15" fmla="*/ 249936 w 501090"/>
              <a:gd name="connsiteY15" fmla="*/ 34138 h 198730"/>
              <a:gd name="connsiteX16" fmla="*/ 213360 w 501090"/>
              <a:gd name="connsiteY16" fmla="*/ 12192 h 198730"/>
              <a:gd name="connsiteX17" fmla="*/ 198729 w 501090"/>
              <a:gd name="connsiteY17" fmla="*/ 4877 h 198730"/>
              <a:gd name="connsiteX18" fmla="*/ 169468 w 501090"/>
              <a:gd name="connsiteY18" fmla="*/ 41453 h 198730"/>
              <a:gd name="connsiteX19" fmla="*/ 125577 w 501090"/>
              <a:gd name="connsiteY19" fmla="*/ 48768 h 198730"/>
              <a:gd name="connsiteX20" fmla="*/ 89001 w 501090"/>
              <a:gd name="connsiteY20" fmla="*/ 48768 h 198730"/>
              <a:gd name="connsiteX21" fmla="*/ 59740 w 501090"/>
              <a:gd name="connsiteY21" fmla="*/ 78029 h 198730"/>
              <a:gd name="connsiteX22" fmla="*/ 1219 w 501090"/>
              <a:gd name="connsiteY22" fmla="*/ 63398 h 19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1090" h="198730">
                <a:moveTo>
                  <a:pt x="1219" y="63398"/>
                </a:moveTo>
                <a:cubicBezTo>
                  <a:pt x="0" y="79247"/>
                  <a:pt x="39014" y="151180"/>
                  <a:pt x="52425" y="173126"/>
                </a:cubicBezTo>
                <a:cubicBezTo>
                  <a:pt x="65836" y="195072"/>
                  <a:pt x="69494" y="191414"/>
                  <a:pt x="81686" y="195072"/>
                </a:cubicBezTo>
                <a:cubicBezTo>
                  <a:pt x="93878" y="198730"/>
                  <a:pt x="113385" y="198730"/>
                  <a:pt x="125577" y="195072"/>
                </a:cubicBezTo>
                <a:cubicBezTo>
                  <a:pt x="137769" y="191414"/>
                  <a:pt x="148742" y="180441"/>
                  <a:pt x="154838" y="173126"/>
                </a:cubicBezTo>
                <a:cubicBezTo>
                  <a:pt x="160934" y="165811"/>
                  <a:pt x="153619" y="148743"/>
                  <a:pt x="162153" y="151181"/>
                </a:cubicBezTo>
                <a:cubicBezTo>
                  <a:pt x="170687" y="153620"/>
                  <a:pt x="195071" y="182880"/>
                  <a:pt x="206044" y="187757"/>
                </a:cubicBezTo>
                <a:cubicBezTo>
                  <a:pt x="217017" y="192634"/>
                  <a:pt x="209702" y="182881"/>
                  <a:pt x="227990" y="180442"/>
                </a:cubicBezTo>
                <a:cubicBezTo>
                  <a:pt x="246278" y="178003"/>
                  <a:pt x="280415" y="176784"/>
                  <a:pt x="315772" y="173126"/>
                </a:cubicBezTo>
                <a:cubicBezTo>
                  <a:pt x="351129" y="169468"/>
                  <a:pt x="409651" y="163373"/>
                  <a:pt x="440131" y="158496"/>
                </a:cubicBezTo>
                <a:cubicBezTo>
                  <a:pt x="470611" y="153619"/>
                  <a:pt x="496214" y="153620"/>
                  <a:pt x="498652" y="143866"/>
                </a:cubicBezTo>
                <a:cubicBezTo>
                  <a:pt x="501090" y="134112"/>
                  <a:pt x="469391" y="117043"/>
                  <a:pt x="454761" y="99974"/>
                </a:cubicBezTo>
                <a:cubicBezTo>
                  <a:pt x="440131" y="82905"/>
                  <a:pt x="423062" y="51206"/>
                  <a:pt x="410870" y="41453"/>
                </a:cubicBezTo>
                <a:cubicBezTo>
                  <a:pt x="398678" y="31700"/>
                  <a:pt x="399897" y="40234"/>
                  <a:pt x="381609" y="41453"/>
                </a:cubicBezTo>
                <a:cubicBezTo>
                  <a:pt x="363321" y="42672"/>
                  <a:pt x="323087" y="49987"/>
                  <a:pt x="301142" y="48768"/>
                </a:cubicBezTo>
                <a:cubicBezTo>
                  <a:pt x="279197" y="47549"/>
                  <a:pt x="264566" y="40234"/>
                  <a:pt x="249936" y="34138"/>
                </a:cubicBezTo>
                <a:cubicBezTo>
                  <a:pt x="235306" y="28042"/>
                  <a:pt x="221894" y="17069"/>
                  <a:pt x="213360" y="12192"/>
                </a:cubicBezTo>
                <a:cubicBezTo>
                  <a:pt x="204826" y="7315"/>
                  <a:pt x="206044" y="0"/>
                  <a:pt x="198729" y="4877"/>
                </a:cubicBezTo>
                <a:cubicBezTo>
                  <a:pt x="191414" y="9754"/>
                  <a:pt x="181660" y="34138"/>
                  <a:pt x="169468" y="41453"/>
                </a:cubicBezTo>
                <a:cubicBezTo>
                  <a:pt x="157276" y="48768"/>
                  <a:pt x="138988" y="47549"/>
                  <a:pt x="125577" y="48768"/>
                </a:cubicBezTo>
                <a:cubicBezTo>
                  <a:pt x="112166" y="49987"/>
                  <a:pt x="99974" y="43891"/>
                  <a:pt x="89001" y="48768"/>
                </a:cubicBezTo>
                <a:cubicBezTo>
                  <a:pt x="78028" y="53645"/>
                  <a:pt x="70713" y="74371"/>
                  <a:pt x="59740" y="78029"/>
                </a:cubicBezTo>
                <a:cubicBezTo>
                  <a:pt x="48767" y="81687"/>
                  <a:pt x="2438" y="47549"/>
                  <a:pt x="1219" y="63398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5188"/>
            <a:ext cx="8893175" cy="59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LINKEDIN					</a:t>
            </a:r>
            <a:r>
              <a:rPr lang="fr-FR" b="1" smtClean="0"/>
              <a:t>COUNTRIES</a:t>
            </a:r>
            <a:endParaRPr lang="en-GB" b="1" smtClean="0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981075"/>
            <a:ext cx="4392612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" descr="ISO31000 conference-May-Par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638"/>
            <a:ext cx="91440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Image 4" descr="banner-paris-righ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938"/>
            <a:ext cx="9144000" cy="307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07950" y="6165850"/>
            <a:ext cx="5616575" cy="5222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/>
              <a:t>www.G31000conference2012.org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9D5658-8DDB-41A9-94EB-ED193F4E98DE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84313"/>
            <a:ext cx="74295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https://encrypted-tbn2.gstatic.com/images?q=tbn:ANd9GcQSBI8WvI2qj2coAFl5XU1mx3M8d_oApPtpkXweR5_A7NW4blvd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351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QUIZZ on the ISO 31000  STANDARD</a:t>
            </a:r>
            <a:endParaRPr lang="en-GB" b="1" smtClean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611188" y="1196975"/>
            <a:ext cx="7416800" cy="3527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anchor="b">
            <a:normAutofit/>
          </a:bodyPr>
          <a:lstStyle/>
          <a:p>
            <a:pPr eaLnBrk="0" hangingPunct="0">
              <a:defRPr/>
            </a:pPr>
            <a:r>
              <a:rPr lang="en-GB" sz="3600" kern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Quizz</a:t>
            </a:r>
            <a:r>
              <a:rPr lang="en-GB" sz="36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on the</a:t>
            </a:r>
            <a:br>
              <a:rPr lang="en-GB" sz="36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GB" sz="3600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ISO 31000 risk Management standard</a:t>
            </a:r>
            <a:endParaRPr lang="en-GB" sz="36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AU" sz="3600" b="1" kern="0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AU" sz="3600" b="1" kern="0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</a:br>
            <a:endParaRPr lang="nl-NL" sz="3600" kern="0" dirty="0">
              <a:solidFill>
                <a:schemeClr val="bg2"/>
              </a:solidFill>
              <a:latin typeface="Stone Sans ITC TT-Bold" charset="0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smtClean="0"/>
              <a:t>QUIZZ on the ISO 31000  STANDARD</a:t>
            </a:r>
            <a:endParaRPr lang="en-GB" b="1" smtClean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250825" y="1557338"/>
            <a:ext cx="8713788" cy="352742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anchor="b">
            <a:normAutofit fontScale="60000" lnSpcReduction="20000"/>
          </a:bodyPr>
          <a:lstStyle/>
          <a:p>
            <a:pPr marL="347663" eaLnBrk="0" hangingPunct="0">
              <a:lnSpc>
                <a:spcPct val="150000"/>
              </a:lnSpc>
              <a:defRPr/>
            </a:pPr>
            <a:r>
              <a:rPr lang="en-GB" sz="4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Question 1 : The ISO 31000 document is a</a:t>
            </a:r>
            <a:r>
              <a:rPr lang="en-GB" sz="36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36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GB" sz="3600" kern="0" dirty="0">
                <a:latin typeface="+mj-lt"/>
                <a:ea typeface="+mj-ea"/>
                <a:cs typeface="+mj-cs"/>
              </a:rPr>
              <a:t/>
            </a:r>
            <a:br>
              <a:rPr lang="en-GB" sz="3600" kern="0" dirty="0">
                <a:latin typeface="+mj-lt"/>
                <a:ea typeface="+mj-ea"/>
                <a:cs typeface="+mj-cs"/>
              </a:rPr>
            </a:br>
            <a:r>
              <a:rPr lang="fr-FR" sz="3600" kern="0" dirty="0">
                <a:latin typeface="+mj-lt"/>
                <a:ea typeface="+mj-ea"/>
                <a:cs typeface="+mj-cs"/>
              </a:rPr>
              <a:t>A	</a:t>
            </a:r>
            <a:r>
              <a:rPr lang="en-GB" sz="3600" kern="0" dirty="0">
                <a:latin typeface="+mj-lt"/>
                <a:ea typeface="+mj-ea"/>
                <a:cs typeface="+mj-cs"/>
              </a:rPr>
              <a:t>Technical specifications for Risk Management</a:t>
            </a:r>
            <a:br>
              <a:rPr lang="en-GB" sz="3600" kern="0" dirty="0">
                <a:latin typeface="+mj-lt"/>
                <a:ea typeface="+mj-ea"/>
                <a:cs typeface="+mj-cs"/>
              </a:rPr>
            </a:br>
            <a:r>
              <a:rPr lang="fr-FR" sz="3600" kern="0" dirty="0">
                <a:latin typeface="+mj-lt"/>
                <a:ea typeface="+mj-ea"/>
                <a:cs typeface="+mj-cs"/>
              </a:rPr>
              <a:t>B	</a:t>
            </a:r>
            <a:r>
              <a:rPr lang="en-GB" sz="3600" kern="0" dirty="0">
                <a:latin typeface="+mj-lt"/>
                <a:ea typeface="+mj-ea"/>
                <a:cs typeface="+mj-cs"/>
              </a:rPr>
              <a:t>Guidance standard for Risk Management</a:t>
            </a:r>
            <a:br>
              <a:rPr lang="en-GB" sz="3600" kern="0" dirty="0">
                <a:latin typeface="+mj-lt"/>
                <a:ea typeface="+mj-ea"/>
                <a:cs typeface="+mj-cs"/>
              </a:rPr>
            </a:br>
            <a:r>
              <a:rPr lang="fr-FR" sz="3600" kern="0" dirty="0">
                <a:latin typeface="+mj-lt"/>
                <a:ea typeface="+mj-ea"/>
                <a:cs typeface="+mj-cs"/>
              </a:rPr>
              <a:t>C	</a:t>
            </a:r>
            <a:r>
              <a:rPr lang="en-GB" sz="3600" kern="0" dirty="0" err="1">
                <a:latin typeface="+mj-lt"/>
                <a:ea typeface="+mj-ea"/>
                <a:cs typeface="+mj-cs"/>
              </a:rPr>
              <a:t>Certificable</a:t>
            </a:r>
            <a:r>
              <a:rPr lang="en-GB" sz="3600" kern="0" dirty="0">
                <a:latin typeface="+mj-lt"/>
                <a:ea typeface="+mj-ea"/>
                <a:cs typeface="+mj-cs"/>
              </a:rPr>
              <a:t> standard for Risk Management</a:t>
            </a:r>
            <a:br>
              <a:rPr lang="en-GB" sz="3600" kern="0" dirty="0">
                <a:latin typeface="+mj-lt"/>
                <a:ea typeface="+mj-ea"/>
                <a:cs typeface="+mj-cs"/>
              </a:rPr>
            </a:br>
            <a:r>
              <a:rPr lang="fr-FR" sz="3600" kern="0" dirty="0">
                <a:latin typeface="+mj-lt"/>
                <a:ea typeface="+mj-ea"/>
                <a:cs typeface="+mj-cs"/>
              </a:rPr>
              <a:t>D	</a:t>
            </a:r>
            <a:r>
              <a:rPr lang="en-GB" sz="3600" kern="0" dirty="0">
                <a:latin typeface="+mj-lt"/>
                <a:ea typeface="+mj-ea"/>
                <a:cs typeface="+mj-cs"/>
              </a:rPr>
              <a:t>Umbrella standard for in existing or future</a:t>
            </a:r>
            <a:br>
              <a:rPr lang="en-GB" sz="3600" kern="0" dirty="0">
                <a:latin typeface="+mj-lt"/>
                <a:ea typeface="+mj-ea"/>
                <a:cs typeface="+mj-cs"/>
              </a:rPr>
            </a:br>
            <a:r>
              <a:rPr lang="en-GB" sz="3600" kern="0" dirty="0">
                <a:latin typeface="+mj-lt"/>
                <a:ea typeface="+mj-ea"/>
                <a:cs typeface="+mj-cs"/>
              </a:rPr>
              <a:t>	standards</a:t>
            </a:r>
            <a:r>
              <a:rPr lang="en-GB" sz="2500" kern="0" dirty="0">
                <a:latin typeface="+mj-lt"/>
                <a:ea typeface="+mj-ea"/>
                <a:cs typeface="+mj-cs"/>
              </a:rPr>
              <a:t/>
            </a:r>
            <a:br>
              <a:rPr lang="en-GB" sz="2500" kern="0" dirty="0">
                <a:latin typeface="+mj-lt"/>
                <a:ea typeface="+mj-ea"/>
                <a:cs typeface="+mj-cs"/>
              </a:rPr>
            </a:br>
            <a:r>
              <a:rPr lang="en-GB" sz="25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 </a:t>
            </a:r>
            <a:endParaRPr lang="nl-NL" sz="3600" b="1" kern="0" dirty="0">
              <a:solidFill>
                <a:srgbClr val="C00000"/>
              </a:solidFill>
              <a:latin typeface="Stone Sans ITC TT-Bold" charset="0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6013" y="3240088"/>
            <a:ext cx="7488237" cy="765175"/>
          </a:xfrm>
          <a:ln w="12700"/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ISO 31000</a:t>
            </a:r>
            <a:r>
              <a:rPr lang="en-GB" b="1" dirty="0" smtClean="0">
                <a:solidFill>
                  <a:srgbClr val="0070C0"/>
                </a:solidFill>
              </a:rPr>
              <a:t>, a risk management standard for decision-makers</a:t>
            </a:r>
            <a:endParaRPr lang="it-IT" b="1" dirty="0" smtClean="0">
              <a:solidFill>
                <a:srgbClr val="0070C0"/>
              </a:solidFill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5013325"/>
            <a:ext cx="5256213" cy="1079500"/>
          </a:xfrm>
          <a:solidFill>
            <a:srgbClr val="FFFF00"/>
          </a:solidFill>
        </p:spPr>
        <p:txBody>
          <a:bodyPr/>
          <a:lstStyle/>
          <a:p>
            <a:r>
              <a:rPr lang="en-US" sz="2800" i="1" smtClean="0">
                <a:solidFill>
                  <a:srgbClr val="C00000"/>
                </a:solidFill>
                <a:latin typeface="Arial Unicode MS" pitchFamily="34" charset="-128"/>
              </a:rPr>
              <a:t>DAY 2 </a:t>
            </a:r>
          </a:p>
          <a:p>
            <a:r>
              <a:rPr lang="en-US" sz="2800" i="1" smtClean="0">
                <a:solidFill>
                  <a:srgbClr val="C00000"/>
                </a:solidFill>
                <a:latin typeface="Arial Unicode MS" pitchFamily="34" charset="-128"/>
              </a:rPr>
              <a:t>Time : 10:00 – 10:30</a:t>
            </a:r>
          </a:p>
        </p:txBody>
      </p:sp>
      <p:pic>
        <p:nvPicPr>
          <p:cNvPr id="11268" name="Image 6" descr="G31000 logo corrected.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941888"/>
            <a:ext cx="16732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http://www.opriskturkey.com/s/1420/i/kule_y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0"/>
            <a:ext cx="83534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http://www.opriskturkey.com/s/1420/i/oprisk_ye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637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Corporate University">
  <a:themeElements>
    <a:clrScheme name="template Corporate Universi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 Corporate Universit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Corporate Universi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orporate Universi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orporate Universi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orporate Universi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orporate Universi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orporate Universi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orporate Universi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orporate Universi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orporate Universi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orporate Universi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orporate Universi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orporate Universi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Corporate University</Template>
  <TotalTime>1145</TotalTime>
  <Words>448</Words>
  <Application>Microsoft Office PowerPoint</Application>
  <PresentationFormat>Diavoorstelling (4:3)</PresentationFormat>
  <Paragraphs>55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9" baseType="lpstr">
      <vt:lpstr>Arial</vt:lpstr>
      <vt:lpstr>Verdana</vt:lpstr>
      <vt:lpstr>Wingdings</vt:lpstr>
      <vt:lpstr>Arial Unicode MS</vt:lpstr>
      <vt:lpstr>Comic Sans MS</vt:lpstr>
      <vt:lpstr>Calibri</vt:lpstr>
      <vt:lpstr>Times New Roman</vt:lpstr>
      <vt:lpstr>Stone Sans ITC TT-Bold</vt:lpstr>
      <vt:lpstr>MS PGothic</vt:lpstr>
      <vt:lpstr>template Corporate University</vt:lpstr>
      <vt:lpstr>ISO 31000, a risk management standard for decision-makers</vt:lpstr>
      <vt:lpstr>About ISO 31000</vt:lpstr>
      <vt:lpstr>About ISO 31000</vt:lpstr>
      <vt:lpstr>LINKEDIN     COUNTRIES</vt:lpstr>
      <vt:lpstr>Dia 5</vt:lpstr>
      <vt:lpstr>Dia 6</vt:lpstr>
      <vt:lpstr>QUIZZ on the ISO 31000  STANDARD</vt:lpstr>
      <vt:lpstr>QUIZZ on the ISO 31000  STANDARD</vt:lpstr>
      <vt:lpstr>ISO 31000, a risk management standard for decision-makers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Verdana 30 pt</dc:title>
  <dc:creator>v.pitrone</dc:creator>
  <cp:lastModifiedBy>Gisela</cp:lastModifiedBy>
  <cp:revision>80</cp:revision>
  <cp:lastPrinted>1601-01-01T00:00:00Z</cp:lastPrinted>
  <dcterms:created xsi:type="dcterms:W3CDTF">2009-04-21T09:27:27Z</dcterms:created>
  <dcterms:modified xsi:type="dcterms:W3CDTF">2013-01-24T16:52:35Z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