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345" r:id="rId3"/>
    <p:sldId id="348" r:id="rId4"/>
    <p:sldId id="340" r:id="rId5"/>
    <p:sldId id="338" r:id="rId6"/>
    <p:sldId id="350" r:id="rId7"/>
    <p:sldId id="341" r:id="rId8"/>
    <p:sldId id="351" r:id="rId9"/>
    <p:sldId id="349" r:id="rId10"/>
    <p:sldId id="344" r:id="rId11"/>
  </p:sldIdLst>
  <p:sldSz cx="9144000" cy="6858000" type="screen4x3"/>
  <p:notesSz cx="6669088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E0"/>
    <a:srgbClr val="FFF9CD"/>
    <a:srgbClr val="023D52"/>
    <a:srgbClr val="024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5" autoAdjust="0"/>
    <p:restoredTop sz="94595" autoAdjust="0"/>
  </p:normalViewPr>
  <p:slideViewPr>
    <p:cSldViewPr>
      <p:cViewPr>
        <p:scale>
          <a:sx n="81" d="100"/>
          <a:sy n="81" d="100"/>
        </p:scale>
        <p:origin x="-105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0901D31-5FA4-4BDE-9B71-23D4FF369BA6}" type="datetimeFigureOut">
              <a:rPr lang="de-DE"/>
              <a:pPr>
                <a:defRPr/>
              </a:pPr>
              <a:t>12.04.2016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6663" y="9429750"/>
            <a:ext cx="2890837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8B8221-1496-4C75-90BD-546C7743D51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351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A050AE-0BE0-424E-B588-756990584A62}" type="datetimeFigureOut">
              <a:rPr lang="de-DE"/>
              <a:pPr>
                <a:defRPr/>
              </a:pPr>
              <a:t>12.04.2016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6663" y="9429750"/>
            <a:ext cx="2890837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CB24EF-5963-4B47-B238-48846E5CA35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84028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CB24EF-5963-4B47-B238-48846E5CA35E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00352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CB24EF-5963-4B47-B238-48846E5CA35E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7038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UNTT = UN System Task Team 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the Post-2015 UN Development Agenda </a:t>
            </a:r>
            <a:endParaRPr lang="de-DE" dirty="0" smtClean="0"/>
          </a:p>
          <a:p>
            <a:r>
              <a:rPr lang="de-DE" dirty="0" smtClean="0"/>
              <a:t>TST= Technical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team</a:t>
            </a:r>
            <a:r>
              <a:rPr lang="de-DE" dirty="0" smtClean="0"/>
              <a:t>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co-chaired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UNDESA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UNDP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CB24EF-5963-4B47-B238-48846E5CA35E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4578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UNTT = UN System Task Team 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the Post-2015 UN Development Agenda </a:t>
            </a:r>
            <a:endParaRPr lang="de-DE" dirty="0" smtClean="0"/>
          </a:p>
          <a:p>
            <a:r>
              <a:rPr lang="de-DE" dirty="0" smtClean="0"/>
              <a:t>TST= Technical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team</a:t>
            </a:r>
            <a:r>
              <a:rPr lang="de-DE" dirty="0" smtClean="0"/>
              <a:t>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co-chaired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UNDESA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UNDP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CB24EF-5963-4B47-B238-48846E5CA35E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822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0" descr="uni-potsda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6237288"/>
            <a:ext cx="4032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12" descr="swp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275388"/>
            <a:ext cx="792162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3" descr="wz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96025"/>
            <a:ext cx="6826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296025"/>
            <a:ext cx="1079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37288"/>
            <a:ext cx="12969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3356992"/>
            <a:ext cx="8501824" cy="1008112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22800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268760"/>
            <a:ext cx="2057400" cy="4857403"/>
          </a:xfrm>
        </p:spPr>
        <p:txBody>
          <a:bodyPr vert="eaVer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6019800" cy="4857403"/>
          </a:xfrm>
        </p:spPr>
        <p:txBody>
          <a:bodyPr vert="eaVert"/>
          <a:lstStyle>
            <a:lvl1pPr>
              <a:defRPr>
                <a:latin typeface="NexusSans-Regular" pitchFamily="2" charset="0"/>
              </a:defRPr>
            </a:lvl1pPr>
            <a:lvl2pPr>
              <a:defRPr>
                <a:latin typeface="NexusSans-Regular" pitchFamily="2" charset="0"/>
              </a:defRPr>
            </a:lvl2pPr>
            <a:lvl3pPr>
              <a:defRPr>
                <a:latin typeface="NexusSans-Regular" pitchFamily="2" charset="0"/>
              </a:defRPr>
            </a:lvl3pPr>
            <a:lvl4pPr>
              <a:defRPr>
                <a:latin typeface="NexusSans-Regular" pitchFamily="2" charset="0"/>
              </a:defRPr>
            </a:lvl4pPr>
            <a:lvl5pPr>
              <a:defRPr>
                <a:latin typeface="NexusSans-Regular" pitchFamily="2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D1-Project SFB 700 Partnerships for Development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9D8D9-693D-4F67-89A9-DEE59CFC0C3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8745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NexusSans-Regular" pitchFamily="2" charset="0"/>
              </a:defRPr>
            </a:lvl1pPr>
            <a:lvl2pPr>
              <a:defRPr>
                <a:solidFill>
                  <a:srgbClr val="023D52"/>
                </a:solidFill>
                <a:latin typeface="NexusSans-Regular" pitchFamily="2" charset="0"/>
              </a:defRPr>
            </a:lvl2pPr>
            <a:lvl3pPr>
              <a:defRPr>
                <a:solidFill>
                  <a:srgbClr val="023D52"/>
                </a:solidFill>
                <a:latin typeface="NexusSans-Regular" pitchFamily="2" charset="0"/>
              </a:defRPr>
            </a:lvl3pPr>
            <a:lvl4pPr>
              <a:defRPr>
                <a:solidFill>
                  <a:srgbClr val="023D52"/>
                </a:solidFill>
                <a:latin typeface="NexusSans-Regular" pitchFamily="2" charset="0"/>
              </a:defRPr>
            </a:lvl4pPr>
            <a:lvl5pPr>
              <a:defRPr>
                <a:solidFill>
                  <a:srgbClr val="023D52"/>
                </a:solidFill>
                <a:latin typeface="NexusSans-Regular" pitchFamily="2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D1-Project SFB 700 Partnerships for Development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4DAF7-4784-4FF4-9FC4-2EDD804F8D2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2072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sm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NexusSans-Regular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D1-Project SFB 700 Partnerships for Development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514AA-F274-416D-B034-42B67112D94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9049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248472" cy="4525963"/>
          </a:xfrm>
        </p:spPr>
        <p:txBody>
          <a:bodyPr/>
          <a:lstStyle>
            <a:lvl1pPr>
              <a:defRPr sz="2800">
                <a:latin typeface="NexusSans-Regular" pitchFamily="2" charset="0"/>
              </a:defRPr>
            </a:lvl1pPr>
            <a:lvl2pPr>
              <a:defRPr sz="2400">
                <a:latin typeface="NexusSans-Regular" pitchFamily="2" charset="0"/>
              </a:defRPr>
            </a:lvl2pPr>
            <a:lvl3pPr>
              <a:defRPr sz="2000">
                <a:latin typeface="NexusSans-Regular" pitchFamily="2" charset="0"/>
              </a:defRPr>
            </a:lvl3pPr>
            <a:lvl4pPr>
              <a:defRPr sz="1800">
                <a:latin typeface="NexusSans-Regular" pitchFamily="2" charset="0"/>
              </a:defRPr>
            </a:lvl4pPr>
            <a:lvl5pPr>
              <a:defRPr sz="1800">
                <a:latin typeface="NexusSans-Regular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1600200"/>
            <a:ext cx="4248472" cy="4525963"/>
          </a:xfrm>
        </p:spPr>
        <p:txBody>
          <a:bodyPr/>
          <a:lstStyle>
            <a:lvl1pPr>
              <a:defRPr sz="2800">
                <a:latin typeface="NexusSans-Regular" pitchFamily="2" charset="0"/>
              </a:defRPr>
            </a:lvl1pPr>
            <a:lvl2pPr>
              <a:defRPr sz="2400">
                <a:latin typeface="NexusSans-Regular" pitchFamily="2" charset="0"/>
              </a:defRPr>
            </a:lvl2pPr>
            <a:lvl3pPr>
              <a:defRPr sz="2000">
                <a:latin typeface="NexusSans-Regular" pitchFamily="2" charset="0"/>
              </a:defRPr>
            </a:lvl3pPr>
            <a:lvl4pPr>
              <a:defRPr sz="1800">
                <a:latin typeface="NexusSans-Regular" pitchFamily="2" charset="0"/>
              </a:defRPr>
            </a:lvl4pPr>
            <a:lvl5pPr>
              <a:defRPr sz="1800">
                <a:latin typeface="NexusSans-Regular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D1-Project SFB 700 Partnerships for Development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33060-4B63-48FA-8804-ED08C1C18BF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033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528" y="1535113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latin typeface="NexusSans-Regular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3528" y="2174875"/>
            <a:ext cx="4248472" cy="3951288"/>
          </a:xfrm>
        </p:spPr>
        <p:txBody>
          <a:bodyPr/>
          <a:lstStyle>
            <a:lvl1pPr>
              <a:defRPr sz="2400">
                <a:latin typeface="NexusSans-Regular" pitchFamily="2" charset="0"/>
              </a:defRPr>
            </a:lvl1pPr>
            <a:lvl2pPr>
              <a:defRPr sz="2000">
                <a:latin typeface="NexusSans-Regular" pitchFamily="2" charset="0"/>
              </a:defRPr>
            </a:lvl2pPr>
            <a:lvl3pPr>
              <a:defRPr sz="1800">
                <a:latin typeface="NexusSans-Regular" pitchFamily="2" charset="0"/>
              </a:defRPr>
            </a:lvl3pPr>
            <a:lvl4pPr>
              <a:defRPr sz="1600">
                <a:latin typeface="NexusSans-Regular" pitchFamily="2" charset="0"/>
              </a:defRPr>
            </a:lvl4pPr>
            <a:lvl5pPr>
              <a:defRPr sz="1600">
                <a:latin typeface="NexusSans-Regular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47455" cy="639762"/>
          </a:xfrm>
        </p:spPr>
        <p:txBody>
          <a:bodyPr anchor="b"/>
          <a:lstStyle>
            <a:lvl1pPr marL="0" indent="0">
              <a:buNone/>
              <a:defRPr sz="2400" b="1">
                <a:latin typeface="NexusSans-Regular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9" y="2174875"/>
            <a:ext cx="4248472" cy="3951288"/>
          </a:xfrm>
        </p:spPr>
        <p:txBody>
          <a:bodyPr/>
          <a:lstStyle>
            <a:lvl1pPr>
              <a:defRPr sz="2400">
                <a:latin typeface="NexusSans-Regular" pitchFamily="2" charset="0"/>
              </a:defRPr>
            </a:lvl1pPr>
            <a:lvl2pPr>
              <a:defRPr sz="2000">
                <a:latin typeface="NexusSans-Regular" pitchFamily="2" charset="0"/>
              </a:defRPr>
            </a:lvl2pPr>
            <a:lvl3pPr>
              <a:defRPr sz="1800">
                <a:latin typeface="NexusSans-Regular" pitchFamily="2" charset="0"/>
              </a:defRPr>
            </a:lvl3pPr>
            <a:lvl4pPr>
              <a:defRPr sz="1600">
                <a:latin typeface="NexusSans-Regular" pitchFamily="2" charset="0"/>
              </a:defRPr>
            </a:lvl4pPr>
            <a:lvl5pPr>
              <a:defRPr sz="1600">
                <a:latin typeface="NexusSans-Regular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D1-Project SFB 700 Partnerships for Development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A08DC-A6DA-4828-9671-5063E733F99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537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D1-Project SFB 700 Partnerships for Development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7B9DB-DAD6-45D5-B4AD-1E37046FD62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21031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D1-Project SFB 700 Partnerships for Development</a:t>
            </a:r>
            <a:endParaRPr lang="de-DE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70E60-6525-4AAB-AC3A-3EF19880492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2706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340768"/>
            <a:ext cx="5486400" cy="338680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NexusSans-Regular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D1-Project SFB 700 Partnerships for Development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908FE-DA0D-4492-9A16-5105EAD1205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9490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NexusSans-Regular" pitchFamily="2" charset="0"/>
              </a:defRPr>
            </a:lvl1pPr>
            <a:lvl2pPr>
              <a:defRPr>
                <a:latin typeface="NexusSans-Regular" pitchFamily="2" charset="0"/>
              </a:defRPr>
            </a:lvl2pPr>
            <a:lvl3pPr>
              <a:defRPr>
                <a:latin typeface="NexusSans-Regular" pitchFamily="2" charset="0"/>
              </a:defRPr>
            </a:lvl3pPr>
            <a:lvl4pPr>
              <a:defRPr>
                <a:latin typeface="NexusSans-Regular" pitchFamily="2" charset="0"/>
              </a:defRPr>
            </a:lvl4pPr>
            <a:lvl5pPr>
              <a:defRPr>
                <a:latin typeface="NexusSans-Regular" pitchFamily="2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D1-Project SFB 700 Partnerships for Development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E2DDD-78EA-4F91-A457-41D77CBCEB2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5779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F8F8E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23850" y="346075"/>
            <a:ext cx="5842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23850" y="1524000"/>
            <a:ext cx="8569325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3850" y="6165850"/>
            <a:ext cx="5903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D1-Project SFB 700 Partnerships for Development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9575" y="61658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F1F65C-7003-4E4C-AF7A-2A5BAAEC5FC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6165850"/>
            <a:ext cx="9144000" cy="0"/>
          </a:xfrm>
          <a:prstGeom prst="line">
            <a:avLst/>
          </a:prstGeom>
          <a:ln>
            <a:solidFill>
              <a:srgbClr val="023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0" y="1268413"/>
            <a:ext cx="9180513" cy="0"/>
          </a:xfrm>
          <a:prstGeom prst="line">
            <a:avLst/>
          </a:prstGeom>
          <a:ln>
            <a:solidFill>
              <a:srgbClr val="023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23D5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23D5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23D5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23D5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23D5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23D52"/>
          </a:solidFill>
          <a:latin typeface="NexusSans-Regular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23D52"/>
          </a:solidFill>
          <a:latin typeface="NexusSans-Regular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23D52"/>
          </a:solidFill>
          <a:latin typeface="NexusSans-Regular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23D52"/>
          </a:solidFill>
          <a:latin typeface="NexusSans-Regular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023D52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23D52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023D52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rgbClr val="023D5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b-governance.de/pp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b-governance.de/pp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fb-governance.de/pp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b-governance.de/pp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fb-governance.de/pp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b-governance.de/pp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fb-governance.de/pp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fb-governance.de/pp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fb-governance.de/pp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ctrTitle" idx="4294967295"/>
          </p:nvPr>
        </p:nvSpPr>
        <p:spPr>
          <a:xfrm>
            <a:off x="323528" y="1340768"/>
            <a:ext cx="8496300" cy="1685925"/>
          </a:xfrm>
        </p:spPr>
        <p:txBody>
          <a:bodyPr/>
          <a:lstStyle/>
          <a:p>
            <a:pPr algn="ctr"/>
            <a:r>
              <a:rPr lang="en-US" sz="4400" b="1" dirty="0"/>
              <a:t>New Frontiers </a:t>
            </a:r>
            <a:r>
              <a:rPr lang="en-US" sz="4400" b="1" dirty="0" smtClean="0"/>
              <a:t>on Accountability </a:t>
            </a:r>
            <a:r>
              <a:rPr lang="en-US" sz="4400" b="1" dirty="0"/>
              <a:t>of </a:t>
            </a:r>
            <a:r>
              <a:rPr lang="en-US" sz="4400" b="1" dirty="0" smtClean="0"/>
              <a:t>Multi-Stakeholder Partnerships</a:t>
            </a:r>
            <a:endParaRPr lang="de-DE" altLang="de-DE" dirty="0" smtClean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323850" y="3068960"/>
            <a:ext cx="8501063" cy="3023865"/>
          </a:xfrm>
        </p:spPr>
        <p:txBody>
          <a:bodyPr/>
          <a:lstStyle/>
          <a:p>
            <a:pPr algn="ctr">
              <a:defRPr/>
            </a:pPr>
            <a:r>
              <a:rPr lang="de-DE" sz="2400" dirty="0" smtClean="0"/>
              <a:t>ECOSOC </a:t>
            </a:r>
            <a:r>
              <a:rPr lang="en-US" sz="2400" dirty="0" smtClean="0"/>
              <a:t>Partnership</a:t>
            </a:r>
            <a:r>
              <a:rPr lang="de-DE" sz="2400" dirty="0" smtClean="0"/>
              <a:t> Forum, 31 March </a:t>
            </a:r>
            <a:r>
              <a:rPr lang="en-US" sz="2400" dirty="0" smtClean="0"/>
              <a:t>2016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Dr. Nils Simon</a:t>
            </a:r>
          </a:p>
          <a:p>
            <a:pPr>
              <a:defRPr/>
            </a:pPr>
            <a:r>
              <a:rPr lang="en-US" sz="2400" dirty="0" err="1" smtClean="0"/>
              <a:t>Stiftung</a:t>
            </a:r>
            <a:r>
              <a:rPr lang="en-US" sz="2400" dirty="0" smtClean="0"/>
              <a:t> </a:t>
            </a:r>
            <a:r>
              <a:rPr lang="en-US" sz="2400" dirty="0" err="1" smtClean="0"/>
              <a:t>Wissenschaft</a:t>
            </a:r>
            <a:r>
              <a:rPr lang="en-US" sz="2400" dirty="0" smtClean="0"/>
              <a:t> und </a:t>
            </a:r>
            <a:r>
              <a:rPr lang="en-US" sz="2400" dirty="0" err="1" smtClean="0"/>
              <a:t>Politik</a:t>
            </a:r>
            <a:r>
              <a:rPr lang="en-US" sz="2400" dirty="0" smtClean="0"/>
              <a:t>, German Institute for International and Security Affairs, Berlin</a:t>
            </a:r>
          </a:p>
          <a:p>
            <a:pPr>
              <a:defRPr/>
            </a:pPr>
            <a:r>
              <a:rPr lang="en-US" sz="2400" dirty="0" smtClean="0"/>
              <a:t>Project on Partnerships for Sustainable Development</a:t>
            </a:r>
          </a:p>
          <a:p>
            <a:pPr>
              <a:defRPr/>
            </a:pPr>
            <a:r>
              <a:rPr lang="en-US" sz="2400" dirty="0" smtClean="0"/>
              <a:t>www.sfb-governance.de/ppp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143999" cy="5126456"/>
          </a:xfrm>
          <a:prstGeom prst="rect">
            <a:avLst/>
          </a:prstGeom>
        </p:spPr>
      </p:pic>
      <p:sp>
        <p:nvSpPr>
          <p:cNvPr id="5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3131840" y="6308526"/>
            <a:ext cx="5903913" cy="365125"/>
          </a:xfrm>
        </p:spPr>
        <p:txBody>
          <a:bodyPr/>
          <a:lstStyle/>
          <a:p>
            <a:pPr algn="r">
              <a:defRPr/>
            </a:pPr>
            <a:r>
              <a:rPr lang="de-DE" dirty="0" smtClean="0"/>
              <a:t>Project on Multi-Stakeholder </a:t>
            </a:r>
            <a:r>
              <a:rPr lang="de-DE" dirty="0" err="1" smtClean="0"/>
              <a:t>Partnerships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Sustainable</a:t>
            </a:r>
            <a:r>
              <a:rPr lang="de-DE" dirty="0" smtClean="0"/>
              <a:t> Development, </a:t>
            </a:r>
            <a:r>
              <a:rPr lang="de-DE" dirty="0" smtClean="0">
                <a:hlinkClick r:id="rId3"/>
              </a:rPr>
              <a:t>www.sfb-governance.de/ppp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862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323850" y="346075"/>
            <a:ext cx="7776542" cy="779463"/>
          </a:xfrm>
        </p:spPr>
        <p:txBody>
          <a:bodyPr/>
          <a:lstStyle/>
          <a:p>
            <a:r>
              <a:rPr lang="en-US" dirty="0" smtClean="0"/>
              <a:t>Multi-stakeholder partnerships </a:t>
            </a:r>
            <a:endParaRPr lang="de-DE" altLang="de-DE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84784"/>
            <a:ext cx="8569325" cy="44644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2465E"/>
                </a:solidFill>
                <a:latin typeface="+mj-lt"/>
              </a:rPr>
              <a:t>Are considered 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</a:rPr>
              <a:t>flexible and innovative means </a:t>
            </a:r>
            <a:r>
              <a:rPr lang="en-US" sz="2400" dirty="0" smtClean="0">
                <a:solidFill>
                  <a:srgbClr val="02465E"/>
                </a:solidFill>
                <a:latin typeface="+mj-lt"/>
              </a:rPr>
              <a:t>to enhance sustainable development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2465E"/>
                </a:solidFill>
                <a:latin typeface="+mj-lt"/>
              </a:rPr>
              <a:t>Create 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</a:rPr>
              <a:t>win-win situations </a:t>
            </a:r>
            <a:r>
              <a:rPr lang="en-US" sz="2400" dirty="0" smtClean="0">
                <a:solidFill>
                  <a:srgbClr val="02465E"/>
                </a:solidFill>
                <a:latin typeface="+mj-lt"/>
              </a:rPr>
              <a:t>across sectors and 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</a:rPr>
              <a:t>enhance synergies </a:t>
            </a:r>
            <a:r>
              <a:rPr lang="en-US" sz="2400" dirty="0" smtClean="0">
                <a:solidFill>
                  <a:srgbClr val="02465E"/>
                </a:solidFill>
                <a:latin typeface="+mj-lt"/>
              </a:rPr>
              <a:t>by pooling resources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2465E"/>
                </a:solidFill>
                <a:latin typeface="+mj-lt"/>
              </a:rPr>
              <a:t>But</a:t>
            </a:r>
            <a:r>
              <a:rPr lang="en-US" sz="2400" dirty="0">
                <a:solidFill>
                  <a:srgbClr val="02465E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2465E"/>
                </a:solidFill>
                <a:latin typeface="+mj-lt"/>
              </a:rPr>
              <a:t>data shows: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400" b="1" dirty="0" smtClean="0">
                <a:solidFill>
                  <a:schemeClr val="accent1"/>
                </a:solidFill>
                <a:latin typeface="+mj-lt"/>
              </a:rPr>
              <a:t>Failure</a:t>
            </a: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2465E"/>
                </a:solidFill>
                <a:latin typeface="+mj-lt"/>
              </a:rPr>
              <a:t>is widespread among MSPs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rgbClr val="02465E"/>
                </a:solidFill>
                <a:latin typeface="+mj-lt"/>
              </a:rPr>
              <a:t>Most MSPs operate in 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</a:rPr>
              <a:t>OECD countries and emerging economies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rgbClr val="02465E"/>
                </a:solidFill>
                <a:latin typeface="+mj-lt"/>
              </a:rPr>
              <a:t>Ad hoc nature, 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</a:rPr>
              <a:t>rarely long-term and transformative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3131840" y="6308526"/>
            <a:ext cx="5903913" cy="365125"/>
          </a:xfrm>
        </p:spPr>
        <p:txBody>
          <a:bodyPr/>
          <a:lstStyle/>
          <a:p>
            <a:pPr algn="r">
              <a:defRPr/>
            </a:pPr>
            <a:r>
              <a:rPr lang="de-DE" dirty="0" smtClean="0"/>
              <a:t>Project on Multi-Stakeholder </a:t>
            </a:r>
            <a:r>
              <a:rPr lang="de-DE" dirty="0" err="1" smtClean="0"/>
              <a:t>Partnerships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Sustainable</a:t>
            </a:r>
            <a:r>
              <a:rPr lang="de-DE" dirty="0" smtClean="0"/>
              <a:t> Development, </a:t>
            </a:r>
            <a:r>
              <a:rPr lang="de-DE" dirty="0" smtClean="0">
                <a:hlinkClick r:id="rId3"/>
              </a:rPr>
              <a:t>www.sfb-governance.de/ppp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5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28448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95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35496" y="346075"/>
            <a:ext cx="9073008" cy="779463"/>
          </a:xfrm>
        </p:spPr>
        <p:txBody>
          <a:bodyPr/>
          <a:lstStyle/>
          <a:p>
            <a:pPr>
              <a:defRPr/>
            </a:pPr>
            <a:r>
              <a:rPr lang="en-US" altLang="de-DE" dirty="0" smtClean="0">
                <a:ea typeface="+mn-ea"/>
                <a:cs typeface="Arial" panose="020B0604020202020204" pitchFamily="34" charset="0"/>
              </a:rPr>
              <a:t>Enhanced accountability: Tasks for the UN system</a:t>
            </a:r>
            <a:endParaRPr lang="en-US" altLang="de-DE" dirty="0"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340768"/>
            <a:ext cx="8569325" cy="475252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A/RES/70/224: “develop a </a:t>
            </a:r>
            <a:r>
              <a:rPr lang="en-US" sz="2400" b="1" dirty="0">
                <a:solidFill>
                  <a:schemeClr val="accent1"/>
                </a:solidFill>
                <a:latin typeface="+mn-lt"/>
              </a:rPr>
              <a:t>common and systemic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approach</a:t>
            </a: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, </a:t>
            </a:r>
            <a:br>
              <a:rPr lang="en-US" sz="2400" dirty="0" smtClean="0">
                <a:solidFill>
                  <a:srgbClr val="02465E"/>
                </a:solidFill>
                <a:latin typeface="+mn-lt"/>
              </a:rPr>
            </a:b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for those partnerships in which [the UN system] participates,”: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2465E"/>
                </a:solidFill>
                <a:latin typeface="+mn-lt"/>
              </a:rPr>
              <a:t>Encourage all MSPs to </a:t>
            </a:r>
            <a:r>
              <a:rPr lang="en-US" sz="2400" b="1" dirty="0">
                <a:solidFill>
                  <a:schemeClr val="accent1"/>
                </a:solidFill>
                <a:latin typeface="+mn-lt"/>
              </a:rPr>
              <a:t>register</a:t>
            </a:r>
            <a:endParaRPr lang="en-US" sz="2400" dirty="0">
              <a:solidFill>
                <a:schemeClr val="accent1"/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Provide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guidelines </a:t>
            </a:r>
            <a:r>
              <a:rPr lang="en-US" sz="2400" b="1" dirty="0">
                <a:solidFill>
                  <a:schemeClr val="accent1"/>
                </a:solidFill>
                <a:latin typeface="+mn-lt"/>
              </a:rPr>
              <a:t>and rules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(due diligence)</a:t>
            </a:r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(and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implement</a:t>
            </a: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23D52"/>
                </a:solidFill>
                <a:latin typeface="+mn-lt"/>
              </a:rPr>
              <a:t>Provide</a:t>
            </a:r>
            <a:r>
              <a:rPr lang="en-US" sz="2400" b="1" dirty="0" smtClean="0">
                <a:solidFill>
                  <a:srgbClr val="023D52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support</a:t>
            </a:r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for MSPs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Refine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reporting</a:t>
            </a: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 requirements (and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work</a:t>
            </a:r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with reports)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Encourage </a:t>
            </a:r>
            <a:r>
              <a:rPr lang="en-US" sz="2400" b="1" dirty="0">
                <a:solidFill>
                  <a:schemeClr val="accent1"/>
                </a:solidFill>
                <a:latin typeface="+mn-lt"/>
              </a:rPr>
              <a:t>learning and knowledge sharing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among MSPs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Prepare the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review</a:t>
            </a:r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of</a:t>
            </a:r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MSPs’</a:t>
            </a:r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contributions to SDGs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400" dirty="0" smtClean="0">
              <a:solidFill>
                <a:srgbClr val="02465E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Need </a:t>
            </a:r>
            <a:r>
              <a:rPr lang="en-US" sz="2400" dirty="0">
                <a:solidFill>
                  <a:srgbClr val="02465E"/>
                </a:solidFill>
                <a:latin typeface="+mn-lt"/>
              </a:rPr>
              <a:t>to </a:t>
            </a:r>
            <a:r>
              <a:rPr lang="en-US" sz="2400" b="1" dirty="0">
                <a:solidFill>
                  <a:schemeClr val="accent1"/>
                </a:solidFill>
                <a:latin typeface="+mn-lt"/>
              </a:rPr>
              <a:t>differentiate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02465E"/>
                </a:solidFill>
                <a:latin typeface="+mn-lt"/>
              </a:rPr>
              <a:t>between </a:t>
            </a:r>
            <a:r>
              <a:rPr lang="en-US" sz="2400" b="1" dirty="0">
                <a:solidFill>
                  <a:schemeClr val="accent1"/>
                </a:solidFill>
                <a:latin typeface="+mn-lt"/>
              </a:rPr>
              <a:t>UN-led</a:t>
            </a:r>
            <a:r>
              <a:rPr lang="en-US" sz="2400" dirty="0">
                <a:solidFill>
                  <a:srgbClr val="02465E"/>
                </a:solidFill>
                <a:latin typeface="+mn-lt"/>
              </a:rPr>
              <a:t> MSPs and </a:t>
            </a:r>
            <a:br>
              <a:rPr lang="en-US" sz="2400" dirty="0">
                <a:solidFill>
                  <a:srgbClr val="02465E"/>
                </a:solidFill>
                <a:latin typeface="+mn-lt"/>
              </a:rPr>
            </a:b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those </a:t>
            </a:r>
            <a:r>
              <a:rPr lang="en-US" sz="2400" dirty="0">
                <a:solidFill>
                  <a:srgbClr val="02465E"/>
                </a:solidFill>
                <a:latin typeface="+mn-lt"/>
              </a:rPr>
              <a:t>without UN </a:t>
            </a: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involvement</a:t>
            </a:r>
            <a:endParaRPr lang="en-US" sz="2400" dirty="0">
              <a:solidFill>
                <a:srgbClr val="02465E"/>
              </a:solidFill>
              <a:latin typeface="+mn-lt"/>
            </a:endParaRPr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3131840" y="6308526"/>
            <a:ext cx="5903913" cy="365125"/>
          </a:xfrm>
        </p:spPr>
        <p:txBody>
          <a:bodyPr/>
          <a:lstStyle/>
          <a:p>
            <a:pPr algn="r">
              <a:defRPr/>
            </a:pPr>
            <a:r>
              <a:rPr lang="de-DE" dirty="0" smtClean="0"/>
              <a:t>Project on Multi-Stakeholder </a:t>
            </a:r>
            <a:r>
              <a:rPr lang="de-DE" dirty="0" err="1" smtClean="0"/>
              <a:t>Partnerships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Sustainable</a:t>
            </a:r>
            <a:r>
              <a:rPr lang="de-DE" dirty="0" smtClean="0"/>
              <a:t> Development, </a:t>
            </a:r>
            <a:r>
              <a:rPr lang="de-DE" dirty="0" smtClean="0">
                <a:hlinkClick r:id="rId2"/>
              </a:rPr>
              <a:t>www.sfb-governance.de/ppp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6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323850" y="346075"/>
            <a:ext cx="8640638" cy="779463"/>
          </a:xfrm>
        </p:spPr>
        <p:txBody>
          <a:bodyPr/>
          <a:lstStyle/>
          <a:p>
            <a:r>
              <a:rPr lang="en-US" dirty="0" smtClean="0"/>
              <a:t>1 Registration</a:t>
            </a:r>
            <a:endParaRPr lang="de-DE" altLang="de-DE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524000"/>
            <a:ext cx="8928992" cy="4569296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23D52"/>
                </a:solidFill>
                <a:latin typeface="+mn-lt"/>
              </a:rPr>
              <a:t>UNDESA could </a:t>
            </a:r>
            <a:r>
              <a:rPr lang="en-US" sz="2400" b="1" dirty="0">
                <a:solidFill>
                  <a:srgbClr val="023D52"/>
                </a:solidFill>
                <a:latin typeface="+mn-lt"/>
              </a:rPr>
              <a:t>ask all UN agencies and programs </a:t>
            </a:r>
            <a:r>
              <a:rPr lang="en-US" sz="2400" dirty="0">
                <a:solidFill>
                  <a:srgbClr val="023D52"/>
                </a:solidFill>
                <a:latin typeface="+mn-lt"/>
              </a:rPr>
              <a:t>involved in MSPs to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register</a:t>
            </a:r>
            <a:r>
              <a:rPr lang="en-US" sz="2400" dirty="0" smtClean="0">
                <a:solidFill>
                  <a:srgbClr val="023D52"/>
                </a:solidFill>
                <a:latin typeface="+mn-lt"/>
              </a:rPr>
              <a:t> them with </a:t>
            </a:r>
            <a:r>
              <a:rPr lang="en-US" sz="2400" dirty="0">
                <a:solidFill>
                  <a:srgbClr val="023D52"/>
                </a:solidFill>
                <a:latin typeface="+mn-lt"/>
              </a:rPr>
              <a:t>the Partnerships for SDGs </a:t>
            </a:r>
            <a:r>
              <a:rPr lang="en-US" sz="2400" dirty="0" smtClean="0">
                <a:solidFill>
                  <a:srgbClr val="023D52"/>
                </a:solidFill>
                <a:latin typeface="+mn-lt"/>
              </a:rPr>
              <a:t>platform</a:t>
            </a:r>
          </a:p>
          <a:p>
            <a:pPr>
              <a:defRPr/>
            </a:pPr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Encourage</a:t>
            </a:r>
            <a:r>
              <a:rPr lang="en-US" sz="2400" dirty="0" smtClean="0">
                <a:solidFill>
                  <a:srgbClr val="023D52"/>
                </a:solidFill>
                <a:latin typeface="+mn-lt"/>
              </a:rPr>
              <a:t> all MSPs relevant for implementing the SDGs (incl. those without UN involvement) to </a:t>
            </a:r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register </a:t>
            </a:r>
          </a:p>
          <a:p>
            <a:pPr marL="0" indent="0">
              <a:buNone/>
              <a:defRPr/>
            </a:pPr>
            <a:endParaRPr lang="en-US" sz="2400" dirty="0" smtClean="0">
              <a:solidFill>
                <a:srgbClr val="023D52"/>
              </a:solidFill>
              <a:latin typeface="+mn-lt"/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023D52"/>
                </a:solidFill>
                <a:latin typeface="+mn-lt"/>
              </a:rPr>
              <a:t>Enhance the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registry and database</a:t>
            </a:r>
            <a:r>
              <a:rPr lang="en-US" sz="2400" dirty="0" smtClean="0">
                <a:solidFill>
                  <a:srgbClr val="023D52"/>
                </a:solidFill>
                <a:latin typeface="+mn-lt"/>
              </a:rPr>
              <a:t>: </a:t>
            </a:r>
          </a:p>
          <a:p>
            <a:pPr>
              <a:defRPr/>
            </a:pPr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Link </a:t>
            </a:r>
            <a:r>
              <a:rPr lang="en-US" sz="2400" dirty="0">
                <a:solidFill>
                  <a:srgbClr val="023D52"/>
                </a:solidFill>
                <a:latin typeface="+mn-lt"/>
              </a:rPr>
              <a:t>with information held by </a:t>
            </a:r>
            <a:r>
              <a:rPr lang="en-US" sz="2400" dirty="0" smtClean="0">
                <a:solidFill>
                  <a:srgbClr val="023D52"/>
                </a:solidFill>
                <a:latin typeface="+mn-lt"/>
              </a:rPr>
              <a:t>private </a:t>
            </a:r>
            <a:r>
              <a:rPr lang="en-US" sz="2400" dirty="0">
                <a:solidFill>
                  <a:srgbClr val="023D52"/>
                </a:solidFill>
                <a:latin typeface="+mn-lt"/>
              </a:rPr>
              <a:t>sector focal </a:t>
            </a:r>
            <a:r>
              <a:rPr lang="en-US" sz="2400" dirty="0" smtClean="0">
                <a:solidFill>
                  <a:srgbClr val="023D52"/>
                </a:solidFill>
                <a:latin typeface="+mn-lt"/>
              </a:rPr>
              <a:t>points or others</a:t>
            </a:r>
            <a:endParaRPr lang="en-US" sz="2400" dirty="0">
              <a:solidFill>
                <a:srgbClr val="023D52"/>
              </a:solidFill>
              <a:latin typeface="+mn-lt"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023D52"/>
                </a:solidFill>
                <a:latin typeface="+mn-lt"/>
              </a:rPr>
              <a:t>Implement </a:t>
            </a:r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regular 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reporting mechanism</a:t>
            </a:r>
            <a:r>
              <a:rPr lang="en-US" sz="2400" dirty="0">
                <a:solidFill>
                  <a:srgbClr val="02465E"/>
                </a:solidFill>
                <a:latin typeface="+mn-lt"/>
              </a:rPr>
              <a:t>; </a:t>
            </a: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flagging/delisting non-reporting MSPs</a:t>
            </a:r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3131840" y="6308526"/>
            <a:ext cx="5903913" cy="365125"/>
          </a:xfrm>
        </p:spPr>
        <p:txBody>
          <a:bodyPr/>
          <a:lstStyle/>
          <a:p>
            <a:pPr algn="r">
              <a:defRPr/>
            </a:pPr>
            <a:r>
              <a:rPr lang="de-DE" dirty="0" smtClean="0"/>
              <a:t>Project on Multi-Stakeholder </a:t>
            </a:r>
            <a:r>
              <a:rPr lang="de-DE" dirty="0" err="1" smtClean="0"/>
              <a:t>Partnerships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Sustainable</a:t>
            </a:r>
            <a:r>
              <a:rPr lang="de-DE" dirty="0" smtClean="0"/>
              <a:t> Development, </a:t>
            </a:r>
            <a:r>
              <a:rPr lang="de-DE" dirty="0" smtClean="0">
                <a:hlinkClick r:id="rId3"/>
              </a:rPr>
              <a:t>www.sfb-governance.de/ppp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0168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323850" y="346075"/>
            <a:ext cx="7200478" cy="779463"/>
          </a:xfrm>
        </p:spPr>
        <p:txBody>
          <a:bodyPr/>
          <a:lstStyle/>
          <a:p>
            <a:r>
              <a:rPr lang="en-US" dirty="0" smtClean="0"/>
              <a:t>2 Principles, guidelines, due diligence</a:t>
            </a:r>
            <a:endParaRPr lang="de-DE" altLang="de-DE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56863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7F7F7F"/>
                </a:solidFill>
                <a:latin typeface="NexusSans-Regular" pitchFamily="2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023D52"/>
                </a:solidFill>
                <a:latin typeface="NexusSans-Regular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23D52"/>
                </a:solidFill>
                <a:latin typeface="NexusSans-Regular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023D52"/>
                </a:solidFill>
                <a:latin typeface="NexusSans-Regular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rgbClr val="023D52"/>
                </a:solidFill>
                <a:latin typeface="NexusSans-Regular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Build </a:t>
            </a:r>
            <a:r>
              <a:rPr lang="en-US" sz="2400" dirty="0">
                <a:solidFill>
                  <a:srgbClr val="02465E"/>
                </a:solidFill>
                <a:latin typeface="+mn-lt"/>
              </a:rPr>
              <a:t>on existing </a:t>
            </a: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guidelines (e.g</a:t>
            </a:r>
            <a:r>
              <a:rPr lang="en-US" sz="2400" dirty="0">
                <a:solidFill>
                  <a:srgbClr val="02465E"/>
                </a:solidFill>
                <a:latin typeface="+mn-lt"/>
              </a:rPr>
              <a:t>. Bali </a:t>
            </a: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G. and </a:t>
            </a:r>
            <a:r>
              <a:rPr lang="en-US" sz="2400" dirty="0">
                <a:solidFill>
                  <a:srgbClr val="02465E"/>
                </a:solidFill>
                <a:latin typeface="+mn-lt"/>
              </a:rPr>
              <a:t>Business </a:t>
            </a: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G.) and </a:t>
            </a:r>
            <a:r>
              <a:rPr lang="en-US" sz="2400" dirty="0">
                <a:solidFill>
                  <a:srgbClr val="02465E"/>
                </a:solidFill>
                <a:latin typeface="+mn-lt"/>
              </a:rPr>
              <a:t>new principles (2030 Agenda), </a:t>
            </a:r>
            <a:endParaRPr lang="en-US" sz="2400" dirty="0" smtClean="0">
              <a:solidFill>
                <a:srgbClr val="02465E"/>
              </a:solidFill>
              <a:latin typeface="+mn-lt"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Discuss overarching </a:t>
            </a:r>
            <a:r>
              <a:rPr lang="en-US" sz="2400" b="1" dirty="0">
                <a:solidFill>
                  <a:schemeClr val="accent1"/>
                </a:solidFill>
                <a:latin typeface="+mn-lt"/>
              </a:rPr>
              <a:t>principles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for all MSPs </a:t>
            </a: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in </a:t>
            </a:r>
            <a:r>
              <a:rPr lang="en-US" sz="2400" dirty="0">
                <a:solidFill>
                  <a:srgbClr val="02465E"/>
                </a:solidFill>
                <a:latin typeface="+mn-lt"/>
              </a:rPr>
              <a:t>the ECOSOC </a:t>
            </a: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Partnership </a:t>
            </a:r>
            <a:r>
              <a:rPr lang="en-US" sz="2400" dirty="0">
                <a:solidFill>
                  <a:srgbClr val="02465E"/>
                </a:solidFill>
                <a:latin typeface="+mn-lt"/>
              </a:rPr>
              <a:t>Forum, </a:t>
            </a: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and </a:t>
            </a:r>
            <a:r>
              <a:rPr lang="en-US" sz="2400" dirty="0">
                <a:solidFill>
                  <a:srgbClr val="02465E"/>
                </a:solidFill>
                <a:latin typeface="+mn-lt"/>
              </a:rPr>
              <a:t>decide </a:t>
            </a: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on them in ECOSOC or GA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2465E"/>
                </a:solidFill>
                <a:latin typeface="+mn-lt"/>
              </a:rPr>
              <a:t>For </a:t>
            </a:r>
            <a:r>
              <a:rPr lang="en-US" sz="2400" u="sng" dirty="0">
                <a:solidFill>
                  <a:srgbClr val="02465E"/>
                </a:solidFill>
                <a:latin typeface="+mn-lt"/>
              </a:rPr>
              <a:t>UN-led</a:t>
            </a:r>
            <a:r>
              <a:rPr lang="en-US" sz="2400" dirty="0">
                <a:solidFill>
                  <a:srgbClr val="02465E"/>
                </a:solidFill>
                <a:latin typeface="+mn-lt"/>
              </a:rPr>
              <a:t> MSPs:</a:t>
            </a:r>
          </a:p>
          <a:p>
            <a:pPr>
              <a:defRPr/>
            </a:pP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Decide on concrete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guidelines</a:t>
            </a: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 and a coherent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process</a:t>
            </a:r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for implementation</a:t>
            </a:r>
            <a:r>
              <a:rPr lang="en-US" sz="2400" dirty="0">
                <a:solidFill>
                  <a:srgbClr val="02465E"/>
                </a:solidFill>
                <a:latin typeface="+mn-lt"/>
              </a:rPr>
              <a:t>, </a:t>
            </a: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providing </a:t>
            </a:r>
            <a:r>
              <a:rPr lang="en-US" sz="2400" dirty="0">
                <a:solidFill>
                  <a:srgbClr val="02465E"/>
                </a:solidFill>
                <a:latin typeface="+mn-lt"/>
              </a:rPr>
              <a:t>sufficient </a:t>
            </a:r>
            <a:r>
              <a:rPr lang="en-US" sz="2400" b="1" dirty="0">
                <a:solidFill>
                  <a:schemeClr val="accent1"/>
                </a:solidFill>
                <a:latin typeface="+mn-lt"/>
              </a:rPr>
              <a:t>capacities</a:t>
            </a:r>
            <a:r>
              <a:rPr lang="en-US" sz="2400" dirty="0">
                <a:solidFill>
                  <a:srgbClr val="023D52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rgbClr val="023D52"/>
                </a:solidFill>
                <a:latin typeface="+mn-lt"/>
              </a:rPr>
              <a:t>for UN system</a:t>
            </a:r>
          </a:p>
          <a:p>
            <a:pPr>
              <a:defRPr/>
            </a:pPr>
            <a:r>
              <a:rPr lang="en-US" sz="2400" dirty="0" smtClean="0">
                <a:solidFill>
                  <a:srgbClr val="023D52"/>
                </a:solidFill>
                <a:latin typeface="+mn-lt"/>
              </a:rPr>
              <a:t>Further pool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due diligence </a:t>
            </a:r>
            <a:r>
              <a:rPr lang="en-US" sz="2400" dirty="0" smtClean="0">
                <a:solidFill>
                  <a:srgbClr val="023D52"/>
                </a:solidFill>
                <a:latin typeface="+mn-lt"/>
              </a:rPr>
              <a:t>procedures and externalize screening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For </a:t>
            </a:r>
            <a:r>
              <a:rPr lang="en-US" sz="2400" u="sng" dirty="0">
                <a:solidFill>
                  <a:srgbClr val="02465E"/>
                </a:solidFill>
                <a:latin typeface="+mn-lt"/>
              </a:rPr>
              <a:t>all </a:t>
            </a:r>
            <a:r>
              <a:rPr lang="en-US" sz="2400" u="sng" dirty="0" smtClean="0">
                <a:solidFill>
                  <a:srgbClr val="02465E"/>
                </a:solidFill>
                <a:latin typeface="+mn-lt"/>
              </a:rPr>
              <a:t>other MSPs</a:t>
            </a: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 in </a:t>
            </a:r>
            <a:r>
              <a:rPr lang="en-US" sz="2400" dirty="0">
                <a:solidFill>
                  <a:srgbClr val="02465E"/>
                </a:solidFill>
                <a:latin typeface="+mn-lt"/>
              </a:rPr>
              <a:t>the Partnerships for SDGs online </a:t>
            </a: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database:</a:t>
            </a:r>
          </a:p>
          <a:p>
            <a:pPr>
              <a:defRPr/>
            </a:pP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Set up a lighter framework with appropriate guidelines</a:t>
            </a:r>
            <a:endParaRPr lang="en-US" sz="2400" dirty="0">
              <a:solidFill>
                <a:srgbClr val="02465E"/>
              </a:solidFill>
              <a:latin typeface="+mn-lt"/>
            </a:endParaRPr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3131840" y="6308526"/>
            <a:ext cx="5903913" cy="365125"/>
          </a:xfrm>
        </p:spPr>
        <p:txBody>
          <a:bodyPr/>
          <a:lstStyle/>
          <a:p>
            <a:pPr algn="r">
              <a:defRPr/>
            </a:pPr>
            <a:r>
              <a:rPr lang="de-DE" dirty="0" smtClean="0"/>
              <a:t>Project on Multi-Stakeholder </a:t>
            </a:r>
            <a:r>
              <a:rPr lang="de-DE" dirty="0" err="1" smtClean="0"/>
              <a:t>Partnerships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Sustainable</a:t>
            </a:r>
            <a:r>
              <a:rPr lang="de-DE" dirty="0" smtClean="0"/>
              <a:t> Development, </a:t>
            </a:r>
            <a:r>
              <a:rPr lang="de-DE" dirty="0" smtClean="0">
                <a:hlinkClick r:id="rId2"/>
              </a:rPr>
              <a:t>www.sfb-governance.de/ppp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7716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323850" y="346075"/>
            <a:ext cx="8640638" cy="779463"/>
          </a:xfrm>
        </p:spPr>
        <p:txBody>
          <a:bodyPr/>
          <a:lstStyle/>
          <a:p>
            <a:r>
              <a:rPr lang="en-US" dirty="0" smtClean="0"/>
              <a:t>3 Coordinated support and follow-up by UN</a:t>
            </a:r>
            <a:endParaRPr lang="de-DE" altLang="de-DE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628800"/>
            <a:ext cx="8928992" cy="446449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023D52"/>
                </a:solidFill>
                <a:latin typeface="+mn-lt"/>
              </a:rPr>
              <a:t>Specify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division of labor </a:t>
            </a:r>
            <a:r>
              <a:rPr lang="en-US" sz="2400" dirty="0" smtClean="0">
                <a:solidFill>
                  <a:srgbClr val="023D52"/>
                </a:solidFill>
                <a:latin typeface="+mn-lt"/>
              </a:rPr>
              <a:t>among UN entities for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support</a:t>
            </a:r>
            <a:r>
              <a:rPr lang="en-US" sz="2400" dirty="0" smtClean="0">
                <a:solidFill>
                  <a:srgbClr val="023D52"/>
                </a:solidFill>
                <a:latin typeface="+mn-lt"/>
              </a:rPr>
              <a:t>:</a:t>
            </a:r>
          </a:p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+mn-lt"/>
              </a:rPr>
              <a:t>UNOP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build and maintain network of MSP focal points within UN agencies and programs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GCO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align annual Communication on Progress reports by businesses with SDGs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Impartial 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third entity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tasked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with integrity measures and impact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assessments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+mn-lt"/>
              </a:rPr>
              <a:t>Inter-agency committees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help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mainstream principles and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guidelines throughout the UN system</a:t>
            </a:r>
            <a:endParaRPr lang="de-DE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3131840" y="6308526"/>
            <a:ext cx="5903913" cy="365125"/>
          </a:xfrm>
        </p:spPr>
        <p:txBody>
          <a:bodyPr/>
          <a:lstStyle/>
          <a:p>
            <a:pPr algn="r">
              <a:defRPr/>
            </a:pPr>
            <a:r>
              <a:rPr lang="de-DE" dirty="0" smtClean="0"/>
              <a:t>Project on Multi-Stakeholder </a:t>
            </a:r>
            <a:r>
              <a:rPr lang="de-DE" dirty="0" err="1" smtClean="0"/>
              <a:t>Partnerships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Sustainable</a:t>
            </a:r>
            <a:r>
              <a:rPr lang="de-DE" dirty="0" smtClean="0"/>
              <a:t> Development, </a:t>
            </a:r>
            <a:r>
              <a:rPr lang="de-DE" dirty="0" smtClean="0">
                <a:hlinkClick r:id="rId3"/>
              </a:rPr>
              <a:t>www.sfb-governance.de/ppp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6658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323849" y="346075"/>
            <a:ext cx="8568631" cy="779463"/>
          </a:xfrm>
        </p:spPr>
        <p:txBody>
          <a:bodyPr/>
          <a:lstStyle/>
          <a:p>
            <a:r>
              <a:rPr lang="en-US" dirty="0" smtClean="0"/>
              <a:t>4 Reporting</a:t>
            </a:r>
            <a:endParaRPr lang="de-DE" altLang="de-DE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23851" y="1524000"/>
            <a:ext cx="8568630" cy="4497288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en-US" sz="2400" dirty="0">
              <a:solidFill>
                <a:srgbClr val="02465E"/>
              </a:solidFill>
              <a:latin typeface="+mn-lt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Mandatory </a:t>
            </a:r>
            <a:r>
              <a:rPr lang="en-US" sz="2400" b="1" dirty="0">
                <a:solidFill>
                  <a:schemeClr val="accent1"/>
                </a:solidFill>
                <a:latin typeface="+mn-lt"/>
              </a:rPr>
              <a:t>reporting </a:t>
            </a:r>
            <a:r>
              <a:rPr lang="en-US" sz="2400" dirty="0">
                <a:solidFill>
                  <a:srgbClr val="02465E"/>
                </a:solidFill>
                <a:latin typeface="+mn-lt"/>
              </a:rPr>
              <a:t>of </a:t>
            </a:r>
            <a:r>
              <a:rPr lang="en-US" sz="2400" u="sng" dirty="0">
                <a:solidFill>
                  <a:srgbClr val="02465E"/>
                </a:solidFill>
                <a:latin typeface="+mn-lt"/>
              </a:rPr>
              <a:t>UN-led</a:t>
            </a:r>
            <a:r>
              <a:rPr lang="en-US" sz="2400" dirty="0">
                <a:solidFill>
                  <a:srgbClr val="02465E"/>
                </a:solidFill>
                <a:latin typeface="+mn-lt"/>
              </a:rPr>
              <a:t> MSPs to ECOSOC/HLPF/GA 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chemeClr val="accent1"/>
                </a:solidFill>
                <a:latin typeface="+mn-lt"/>
              </a:rPr>
              <a:t>Self-reporting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02465E"/>
                </a:solidFill>
                <a:latin typeface="+mn-lt"/>
              </a:rPr>
              <a:t>for </a:t>
            </a:r>
            <a:r>
              <a:rPr lang="en-US" sz="2400" u="sng" dirty="0">
                <a:solidFill>
                  <a:srgbClr val="02465E"/>
                </a:solidFill>
                <a:latin typeface="+mn-lt"/>
              </a:rPr>
              <a:t>all registered</a:t>
            </a:r>
            <a:r>
              <a:rPr lang="en-US" sz="2400" dirty="0">
                <a:solidFill>
                  <a:srgbClr val="02465E"/>
                </a:solidFill>
                <a:latin typeface="+mn-lt"/>
              </a:rPr>
              <a:t> MSPs (on at least a biennial basis) through </a:t>
            </a: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submission </a:t>
            </a:r>
            <a:r>
              <a:rPr lang="en-US" sz="2400" dirty="0">
                <a:solidFill>
                  <a:srgbClr val="02465E"/>
                </a:solidFill>
                <a:latin typeface="+mn-lt"/>
              </a:rPr>
              <a:t>of short reports to the online </a:t>
            </a: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platform</a:t>
            </a:r>
            <a:endParaRPr lang="en-US" sz="2400" dirty="0">
              <a:solidFill>
                <a:srgbClr val="02465E"/>
              </a:solidFill>
              <a:latin typeface="+mn-lt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rgbClr val="02465E"/>
                </a:solidFill>
                <a:latin typeface="+mn-lt"/>
              </a:rPr>
              <a:t>Take note of existing </a:t>
            </a:r>
            <a:r>
              <a:rPr lang="en-US" sz="2400" b="1" dirty="0">
                <a:solidFill>
                  <a:schemeClr val="accent1"/>
                </a:solidFill>
                <a:latin typeface="+mn-lt"/>
              </a:rPr>
              <a:t>third-party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reports</a:t>
            </a:r>
            <a:endParaRPr lang="en-US" sz="2400" dirty="0" smtClean="0">
              <a:solidFill>
                <a:srgbClr val="02465E"/>
              </a:solidFill>
              <a:latin typeface="+mn-lt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Have </a:t>
            </a:r>
            <a:r>
              <a:rPr lang="en-US" sz="2400" dirty="0">
                <a:solidFill>
                  <a:srgbClr val="02465E"/>
                </a:solidFill>
                <a:latin typeface="+mn-lt"/>
              </a:rPr>
              <a:t>an independent expert (panel) </a:t>
            </a: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prepare </a:t>
            </a:r>
            <a:r>
              <a:rPr lang="en-US" sz="2400" dirty="0">
                <a:solidFill>
                  <a:srgbClr val="02465E"/>
                </a:solidFill>
                <a:latin typeface="+mn-lt"/>
              </a:rPr>
              <a:t>a </a:t>
            </a:r>
            <a:r>
              <a:rPr lang="en-US" sz="2400" b="1" dirty="0">
                <a:solidFill>
                  <a:schemeClr val="accent1"/>
                </a:solidFill>
                <a:latin typeface="+mn-lt"/>
              </a:rPr>
              <a:t>synthesis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report </a:t>
            </a: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to inform ECOSOC Partnership Forum / HLPF reviews</a:t>
            </a:r>
            <a:endParaRPr lang="en-US" sz="2400" dirty="0">
              <a:solidFill>
                <a:srgbClr val="02465E"/>
              </a:solidFill>
              <a:latin typeface="+mn-lt"/>
            </a:endParaRPr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3131840" y="6308526"/>
            <a:ext cx="5903913" cy="365125"/>
          </a:xfrm>
        </p:spPr>
        <p:txBody>
          <a:bodyPr/>
          <a:lstStyle/>
          <a:p>
            <a:pPr algn="r">
              <a:defRPr/>
            </a:pPr>
            <a:r>
              <a:rPr lang="de-DE" dirty="0" smtClean="0"/>
              <a:t>Project on Multi-Stakeholder </a:t>
            </a:r>
            <a:r>
              <a:rPr lang="de-DE" dirty="0" err="1" smtClean="0"/>
              <a:t>Partnerships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Sustainable</a:t>
            </a:r>
            <a:r>
              <a:rPr lang="de-DE" dirty="0" smtClean="0"/>
              <a:t> Development, </a:t>
            </a:r>
            <a:r>
              <a:rPr lang="de-DE" dirty="0" smtClean="0">
                <a:hlinkClick r:id="rId2"/>
              </a:rPr>
              <a:t>www.sfb-governance.de/ppp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3996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323849" y="346075"/>
            <a:ext cx="8568631" cy="779463"/>
          </a:xfrm>
        </p:spPr>
        <p:txBody>
          <a:bodyPr/>
          <a:lstStyle/>
          <a:p>
            <a:r>
              <a:rPr lang="en-US" dirty="0" smtClean="0"/>
              <a:t>5 Learning and knowledge-sharing</a:t>
            </a:r>
            <a:endParaRPr lang="de-DE" altLang="de-DE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412776"/>
            <a:ext cx="5472607" cy="460851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rgbClr val="023D52"/>
                </a:solidFill>
                <a:latin typeface="+mn-lt"/>
              </a:rPr>
              <a:t>Facilitate </a:t>
            </a:r>
            <a:r>
              <a:rPr lang="en-US" sz="2400" b="1" dirty="0">
                <a:solidFill>
                  <a:schemeClr val="accent1"/>
                </a:solidFill>
                <a:latin typeface="+mn-lt"/>
              </a:rPr>
              <a:t>annual meeting</a:t>
            </a:r>
            <a:r>
              <a:rPr lang="en-US" sz="2400" dirty="0">
                <a:solidFill>
                  <a:srgbClr val="023D52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rgbClr val="023D52"/>
                </a:solidFill>
                <a:latin typeface="+mn-lt"/>
              </a:rPr>
              <a:t>of MSPs with </a:t>
            </a:r>
            <a:r>
              <a:rPr lang="en-US" sz="2400" dirty="0">
                <a:solidFill>
                  <a:srgbClr val="023D52"/>
                </a:solidFill>
                <a:latin typeface="+mn-lt"/>
              </a:rPr>
              <a:t>focus on </a:t>
            </a:r>
            <a:r>
              <a:rPr lang="en-US" sz="2400" dirty="0" smtClean="0">
                <a:solidFill>
                  <a:srgbClr val="023D52"/>
                </a:solidFill>
                <a:latin typeface="+mn-lt"/>
              </a:rPr>
              <a:t>knowledge-sharing and learning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rgbClr val="023D52"/>
                </a:solidFill>
                <a:latin typeface="+mn-lt"/>
              </a:rPr>
              <a:t>Create </a:t>
            </a:r>
            <a:r>
              <a:rPr lang="en-US" sz="2400" dirty="0">
                <a:solidFill>
                  <a:srgbClr val="023D52"/>
                </a:solidFill>
                <a:latin typeface="+mn-lt"/>
              </a:rPr>
              <a:t>informal </a:t>
            </a:r>
            <a:r>
              <a:rPr lang="en-US" sz="2400" dirty="0" smtClean="0">
                <a:solidFill>
                  <a:srgbClr val="023D52"/>
                </a:solidFill>
                <a:latin typeface="+mn-lt"/>
              </a:rPr>
              <a:t>settings </a:t>
            </a:r>
            <a:r>
              <a:rPr lang="en-US" sz="2400" dirty="0">
                <a:solidFill>
                  <a:srgbClr val="023D52"/>
                </a:solidFill>
                <a:latin typeface="+mn-lt"/>
              </a:rPr>
              <a:t>as “safe space” for </a:t>
            </a:r>
            <a:r>
              <a:rPr lang="en-US" sz="2400" b="1" dirty="0">
                <a:solidFill>
                  <a:schemeClr val="accent1"/>
                </a:solidFill>
                <a:latin typeface="+mn-lt"/>
              </a:rPr>
              <a:t>open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exchange </a:t>
            </a:r>
            <a:r>
              <a:rPr lang="en-US" sz="2400" dirty="0" smtClean="0">
                <a:solidFill>
                  <a:srgbClr val="023D52"/>
                </a:solidFill>
                <a:latin typeface="+mn-lt"/>
              </a:rPr>
              <a:t>among MSPs, including experts and stakeholders, allow them to also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learn from failure</a:t>
            </a:r>
            <a:endParaRPr lang="en-US" sz="2400" dirty="0">
              <a:solidFill>
                <a:srgbClr val="023D52"/>
              </a:solidFill>
              <a:latin typeface="+mn-lt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chemeClr val="accent1"/>
                </a:solidFill>
                <a:latin typeface="+mn-lt"/>
              </a:rPr>
              <a:t>ECOSOC Partnership Forum </a:t>
            </a:r>
            <a:r>
              <a:rPr lang="en-US" sz="2400" dirty="0">
                <a:solidFill>
                  <a:srgbClr val="02465E"/>
                </a:solidFill>
                <a:latin typeface="+mn-lt"/>
              </a:rPr>
              <a:t>could discuss lessons learned and evaluate effectiveness of guidelines and policy </a:t>
            </a: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frameworks</a:t>
            </a:r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3131840" y="6308526"/>
            <a:ext cx="5903913" cy="365125"/>
          </a:xfrm>
        </p:spPr>
        <p:txBody>
          <a:bodyPr/>
          <a:lstStyle/>
          <a:p>
            <a:pPr algn="r">
              <a:defRPr/>
            </a:pPr>
            <a:r>
              <a:rPr lang="de-DE" dirty="0" smtClean="0"/>
              <a:t>Project on Multi-Stakeholder </a:t>
            </a:r>
            <a:r>
              <a:rPr lang="de-DE" dirty="0" err="1" smtClean="0"/>
              <a:t>Partnerships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Sustainable</a:t>
            </a:r>
            <a:r>
              <a:rPr lang="de-DE" dirty="0" smtClean="0"/>
              <a:t> Development, </a:t>
            </a:r>
            <a:r>
              <a:rPr lang="de-DE" dirty="0" smtClean="0">
                <a:hlinkClick r:id="rId2"/>
              </a:rPr>
              <a:t>www.sfb-governance.de/ppp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1026" name="Picture 2" descr="http://www.paulscavella.com/wp-content/uploads/2014/05/Fail_to_succ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473" y="1844824"/>
            <a:ext cx="364219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568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323850" y="346075"/>
            <a:ext cx="6264374" cy="779463"/>
          </a:xfrm>
        </p:spPr>
        <p:txBody>
          <a:bodyPr/>
          <a:lstStyle/>
          <a:p>
            <a:r>
              <a:rPr lang="en-US" dirty="0" smtClean="0"/>
              <a:t>6 Review</a:t>
            </a:r>
            <a:endParaRPr lang="de-DE" altLang="de-DE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23851" y="1340768"/>
            <a:ext cx="8568630" cy="475252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HLPF to review partnership contributions – but how to best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prepare</a:t>
            </a:r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this, building on existing structures, processes, and mandates?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Partnerships </a:t>
            </a:r>
            <a:r>
              <a:rPr lang="en-US" sz="2400" b="1" dirty="0">
                <a:solidFill>
                  <a:schemeClr val="accent1"/>
                </a:solidFill>
                <a:latin typeface="+mn-lt"/>
              </a:rPr>
              <a:t>for SDGs Platform/ECOSOC Partnership Forum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2400" dirty="0">
                <a:solidFill>
                  <a:srgbClr val="02465E"/>
                </a:solidFill>
                <a:latin typeface="+mn-lt"/>
              </a:rPr>
              <a:t>Collect and discuss </a:t>
            </a:r>
            <a:r>
              <a:rPr lang="en-US" sz="2400" b="1" dirty="0">
                <a:solidFill>
                  <a:srgbClr val="02465E"/>
                </a:solidFill>
                <a:latin typeface="+mn-lt"/>
              </a:rPr>
              <a:t>(synthesis) progress reports </a:t>
            </a:r>
            <a:r>
              <a:rPr lang="en-US" sz="2400" dirty="0">
                <a:solidFill>
                  <a:srgbClr val="02465E"/>
                </a:solidFill>
                <a:latin typeface="+mn-lt"/>
              </a:rPr>
              <a:t>by/on MSPs </a:t>
            </a:r>
            <a:br>
              <a:rPr lang="en-US" sz="2400" dirty="0">
                <a:solidFill>
                  <a:srgbClr val="02465E"/>
                </a:solidFill>
                <a:latin typeface="+mn-lt"/>
              </a:rPr>
            </a:br>
            <a:r>
              <a:rPr lang="en-US" sz="2400" dirty="0">
                <a:solidFill>
                  <a:srgbClr val="02465E"/>
                </a:solidFill>
                <a:latin typeface="+mn-lt"/>
              </a:rPr>
              <a:t>(esp. with UN involvement</a:t>
            </a: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), also informing HLPF reviews</a:t>
            </a:r>
            <a:endParaRPr lang="de-DE" sz="2400" dirty="0">
              <a:solidFill>
                <a:srgbClr val="02465E"/>
              </a:solidFill>
              <a:latin typeface="+mn-lt"/>
            </a:endParaRPr>
          </a:p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Private</a:t>
            </a:r>
            <a:r>
              <a:rPr lang="en-US" sz="2400" b="1" dirty="0">
                <a:solidFill>
                  <a:schemeClr val="accent1"/>
                </a:solidFill>
                <a:latin typeface="+mn-lt"/>
              </a:rPr>
              <a:t>, business, and civil society reporting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2400" dirty="0">
                <a:solidFill>
                  <a:srgbClr val="02465E"/>
                </a:solidFill>
                <a:latin typeface="+mn-lt"/>
              </a:rPr>
              <a:t>Make use of </a:t>
            </a:r>
            <a:r>
              <a:rPr lang="en-US" sz="2400" b="1" dirty="0">
                <a:solidFill>
                  <a:srgbClr val="02465E"/>
                </a:solidFill>
                <a:latin typeface="+mn-lt"/>
              </a:rPr>
              <a:t>independent reviews </a:t>
            </a:r>
            <a:r>
              <a:rPr lang="en-US" sz="2400" dirty="0">
                <a:solidFill>
                  <a:srgbClr val="02465E"/>
                </a:solidFill>
                <a:latin typeface="+mn-lt"/>
              </a:rPr>
              <a:t>of MSPs and allow complementary </a:t>
            </a: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input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HLPF review</a:t>
            </a:r>
            <a:r>
              <a:rPr lang="en-US" sz="2400" dirty="0" smtClean="0">
                <a:solidFill>
                  <a:srgbClr val="02465E"/>
                </a:solidFill>
                <a:latin typeface="+mn-lt"/>
              </a:rPr>
              <a:t>: Discuss contributions of MSPs within</a:t>
            </a:r>
          </a:p>
          <a:p>
            <a:pPr lvl="1">
              <a:defRPr/>
            </a:pPr>
            <a:r>
              <a:rPr lang="en-US" sz="2000" b="1" dirty="0" smtClean="0">
                <a:solidFill>
                  <a:srgbClr val="02465E"/>
                </a:solidFill>
                <a:latin typeface="+mn-lt"/>
              </a:rPr>
              <a:t>Review of overall progress</a:t>
            </a:r>
            <a:r>
              <a:rPr lang="en-US" sz="2000" dirty="0" smtClean="0">
                <a:solidFill>
                  <a:srgbClr val="02465E"/>
                </a:solidFill>
                <a:latin typeface="+mn-lt"/>
              </a:rPr>
              <a:t>; </a:t>
            </a:r>
          </a:p>
          <a:p>
            <a:pPr lvl="1">
              <a:defRPr/>
            </a:pPr>
            <a:r>
              <a:rPr lang="en-US" sz="2000" b="1" dirty="0" smtClean="0">
                <a:solidFill>
                  <a:srgbClr val="02465E"/>
                </a:solidFill>
                <a:latin typeface="+mn-lt"/>
              </a:rPr>
              <a:t>Thematic reviews </a:t>
            </a:r>
            <a:r>
              <a:rPr lang="en-US" sz="2000" dirty="0" smtClean="0">
                <a:solidFill>
                  <a:srgbClr val="02465E"/>
                </a:solidFill>
                <a:latin typeface="+mn-lt"/>
              </a:rPr>
              <a:t>based on the annual theme; and</a:t>
            </a:r>
          </a:p>
          <a:p>
            <a:pPr lvl="1">
              <a:defRPr/>
            </a:pPr>
            <a:r>
              <a:rPr lang="en-US" sz="2000" b="1" dirty="0" smtClean="0">
                <a:solidFill>
                  <a:srgbClr val="02465E"/>
                </a:solidFill>
                <a:latin typeface="+mn-lt"/>
              </a:rPr>
              <a:t>National reviews</a:t>
            </a:r>
            <a:endParaRPr lang="en-US" sz="2000" dirty="0">
              <a:solidFill>
                <a:srgbClr val="02465E"/>
              </a:solidFill>
              <a:latin typeface="+mn-lt"/>
            </a:endParaRPr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3131840" y="6308526"/>
            <a:ext cx="5903913" cy="365125"/>
          </a:xfrm>
        </p:spPr>
        <p:txBody>
          <a:bodyPr/>
          <a:lstStyle/>
          <a:p>
            <a:pPr algn="r">
              <a:defRPr/>
            </a:pPr>
            <a:r>
              <a:rPr lang="de-DE" dirty="0" smtClean="0"/>
              <a:t>Project on Multi-Stakeholder </a:t>
            </a:r>
            <a:r>
              <a:rPr lang="de-DE" dirty="0" err="1" smtClean="0"/>
              <a:t>Partnerships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Sustainable</a:t>
            </a:r>
            <a:r>
              <a:rPr lang="de-DE" dirty="0" smtClean="0"/>
              <a:t> Development, </a:t>
            </a:r>
            <a:r>
              <a:rPr lang="de-DE" dirty="0" smtClean="0">
                <a:hlinkClick r:id="rId2"/>
              </a:rPr>
              <a:t>www.sfb-governance.de/ppp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080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618</Words>
  <Application>Microsoft Office PowerPoint</Application>
  <PresentationFormat>Diavoorstelling (4:3)</PresentationFormat>
  <Paragraphs>81</Paragraphs>
  <Slides>10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Larissa-Design</vt:lpstr>
      <vt:lpstr>New Frontiers on Accountability of Multi-Stakeholder Partnerships</vt:lpstr>
      <vt:lpstr>Multi-stakeholder partnerships </vt:lpstr>
      <vt:lpstr>Enhanced accountability: Tasks for the UN system</vt:lpstr>
      <vt:lpstr>1 Registration</vt:lpstr>
      <vt:lpstr>2 Principles, guidelines, due diligence</vt:lpstr>
      <vt:lpstr>3 Coordinated support and follow-up by UN</vt:lpstr>
      <vt:lpstr>4 Reporting</vt:lpstr>
      <vt:lpstr>5 Learning and knowledge-sharing</vt:lpstr>
      <vt:lpstr>6 Review</vt:lpstr>
      <vt:lpstr>PowerPoint-presentatie</vt:lpstr>
    </vt:vector>
  </TitlesOfParts>
  <Company>Freie Universitaet Berlin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Sara Gebh</dc:creator>
  <cp:lastModifiedBy>Helene</cp:lastModifiedBy>
  <cp:revision>556</cp:revision>
  <dcterms:created xsi:type="dcterms:W3CDTF">2011-03-07T15:16:54Z</dcterms:created>
  <dcterms:modified xsi:type="dcterms:W3CDTF">2016-04-12T00:32:42Z</dcterms:modified>
</cp:coreProperties>
</file>