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8" r:id="rId13"/>
    <p:sldId id="269" r:id="rId14"/>
    <p:sldId id="271" r:id="rId15"/>
    <p:sldId id="265" r:id="rId16"/>
    <p:sldId id="266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E875-9793-4EB1-9B2A-3B125D07B0B0}" type="datetimeFigureOut">
              <a:rPr lang="en-US" smtClean="0"/>
              <a:pPr/>
              <a:t>11/14/2012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7C70-8AB2-44AE-BDE1-BAA88F43AB3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E875-9793-4EB1-9B2A-3B125D07B0B0}" type="datetimeFigureOut">
              <a:rPr lang="en-US" smtClean="0"/>
              <a:pPr/>
              <a:t>11/14/2012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7C70-8AB2-44AE-BDE1-BAA88F43AB3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E875-9793-4EB1-9B2A-3B125D07B0B0}" type="datetimeFigureOut">
              <a:rPr lang="en-US" smtClean="0"/>
              <a:pPr/>
              <a:t>11/14/2012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7C70-8AB2-44AE-BDE1-BAA88F43AB3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E875-9793-4EB1-9B2A-3B125D07B0B0}" type="datetimeFigureOut">
              <a:rPr lang="en-US" smtClean="0"/>
              <a:pPr/>
              <a:t>11/14/2012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7C70-8AB2-44AE-BDE1-BAA88F43AB3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E875-9793-4EB1-9B2A-3B125D07B0B0}" type="datetimeFigureOut">
              <a:rPr lang="en-US" smtClean="0"/>
              <a:pPr/>
              <a:t>11/14/2012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7C70-8AB2-44AE-BDE1-BAA88F43AB3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E875-9793-4EB1-9B2A-3B125D07B0B0}" type="datetimeFigureOut">
              <a:rPr lang="en-US" smtClean="0"/>
              <a:pPr/>
              <a:t>11/14/2012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7C70-8AB2-44AE-BDE1-BAA88F43AB3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E875-9793-4EB1-9B2A-3B125D07B0B0}" type="datetimeFigureOut">
              <a:rPr lang="en-US" smtClean="0"/>
              <a:pPr/>
              <a:t>11/14/2012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7C70-8AB2-44AE-BDE1-BAA88F43AB3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E875-9793-4EB1-9B2A-3B125D07B0B0}" type="datetimeFigureOut">
              <a:rPr lang="en-US" smtClean="0"/>
              <a:pPr/>
              <a:t>11/14/2012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7C70-8AB2-44AE-BDE1-BAA88F43AB3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E875-9793-4EB1-9B2A-3B125D07B0B0}" type="datetimeFigureOut">
              <a:rPr lang="en-US" smtClean="0"/>
              <a:pPr/>
              <a:t>11/14/2012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7C70-8AB2-44AE-BDE1-BAA88F43AB3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E875-9793-4EB1-9B2A-3B125D07B0B0}" type="datetimeFigureOut">
              <a:rPr lang="en-US" smtClean="0"/>
              <a:pPr/>
              <a:t>11/14/2012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7C70-8AB2-44AE-BDE1-BAA88F43AB3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E875-9793-4EB1-9B2A-3B125D07B0B0}" type="datetimeFigureOut">
              <a:rPr lang="en-US" smtClean="0"/>
              <a:pPr/>
              <a:t>11/14/2012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7C70-8AB2-44AE-BDE1-BAA88F43AB3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BE875-9793-4EB1-9B2A-3B125D07B0B0}" type="datetimeFigureOut">
              <a:rPr lang="en-US" smtClean="0"/>
              <a:pPr/>
              <a:t>11/14/2012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97C70-8AB2-44AE-BDE1-BAA88F43AB32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worldviewmission.org" TargetMode="External"/><Relationship Id="rId2" Type="http://schemas.openxmlformats.org/officeDocument/2006/relationships/hyperlink" Target="mailto:ejeatuluobi@yahoo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llyfoundationghana.webs.com/" TargetMode="External"/><Relationship Id="rId5" Type="http://schemas.openxmlformats.org/officeDocument/2006/relationships/hyperlink" Target="http://www.worldviewmission.org/" TargetMode="External"/><Relationship Id="rId4" Type="http://schemas.openxmlformats.org/officeDocument/2006/relationships/hyperlink" Target="mailto:dollylove201060@yahoo.co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viewmission.org/" TargetMode="External"/><Relationship Id="rId2" Type="http://schemas.openxmlformats.org/officeDocument/2006/relationships/hyperlink" Target="mailto:Info@worldviewmission.or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hyperlink" Target="http://www.youtube.com/watch?v=GzfF-uF7hQM" TargetMode="External"/><Relationship Id="rId7" Type="http://schemas.openxmlformats.org/officeDocument/2006/relationships/hyperlink" Target="http://www.unric.org/en/" TargetMode="External"/><Relationship Id="rId2" Type="http://schemas.openxmlformats.org/officeDocument/2006/relationships/hyperlink" Target="http://www.worldviewmissio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meo.com/2771325" TargetMode="External"/><Relationship Id="rId11" Type="http://schemas.openxmlformats.org/officeDocument/2006/relationships/image" Target="../media/image18.jpeg"/><Relationship Id="rId5" Type="http://schemas.openxmlformats.org/officeDocument/2006/relationships/hyperlink" Target="http://www.who.int/cancer/en/" TargetMode="External"/><Relationship Id="rId10" Type="http://schemas.openxmlformats.org/officeDocument/2006/relationships/image" Target="../media/image17.emf"/><Relationship Id="rId4" Type="http://schemas.openxmlformats.org/officeDocument/2006/relationships/hyperlink" Target="http://www.cancer.org/acs/groups/content/@epidemiologysurveilance/documents/document/acspc-031941.pdf" TargetMode="External"/><Relationship Id="rId9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35732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International day of the African child.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ROSE\Desktop\dolly back off\INTERNATIONAL DAY\263632_2031113825120_1462362880_2129632_6336009_n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857364"/>
            <a:ext cx="6572296" cy="4161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Media publication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G:\graphic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66098"/>
            <a:ext cx="8244408" cy="463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2008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Dolly Foundation Profile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sz="3800" dirty="0"/>
              <a:t>Dolly Foundation is a local non governmental organization in Assin Fosu </a:t>
            </a:r>
          </a:p>
          <a:p>
            <a:pPr>
              <a:defRPr/>
            </a:pPr>
            <a:r>
              <a:rPr lang="en-US" sz="3800" dirty="0"/>
              <a:t>The organization was formed in January 2009, It got registered in June 2010 with Registrar General Department and social welfare department.  </a:t>
            </a:r>
          </a:p>
          <a:p>
            <a:pPr>
              <a:defRPr/>
            </a:pPr>
            <a:endParaRPr lang="en-US" sz="3800" dirty="0"/>
          </a:p>
          <a:p>
            <a:pPr>
              <a:defRPr/>
            </a:pPr>
            <a:r>
              <a:rPr lang="en-US" sz="3800" dirty="0"/>
              <a:t>The aims and objectives of Dolly Foundation include the following;</a:t>
            </a:r>
          </a:p>
          <a:p>
            <a:pPr>
              <a:defRPr/>
            </a:pPr>
            <a:endParaRPr lang="en-US" sz="3800" dirty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en-US" sz="3800" dirty="0"/>
              <a:t>To give  appropriate health care, counseling and health education 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en-US" sz="3800" dirty="0"/>
              <a:t> To investigate, unearth and spell out the basic needs of women To use right and evidence – based approach for improved lives of the poor, vulnerable, voiceless and marginalized in society.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en-US" sz="3800" dirty="0"/>
              <a:t>To mobilize and build capacity of the youth to earn a living and support local level development activities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en-US" sz="3800" dirty="0"/>
              <a:t>To advocate for, and work with the marginalized individual  and communities against inequalities , discrimination and marginalization 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 Worldview Mission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i="1" dirty="0" smtClean="0"/>
              <a:t>Worldview Mission (WM) NGO, member of United Nations CSO-NET (ECOSOC CIVIL Society Network NGO Branch, New York.   </a:t>
            </a:r>
            <a:endParaRPr lang="en-US" dirty="0" smtClean="0"/>
          </a:p>
          <a:p>
            <a:r>
              <a:rPr lang="en-US" i="1" dirty="0" smtClean="0"/>
              <a:t>To connect ministries, with organizations of all sorts by providing information about the concerns of the 8 MDG L’s of the United Nations, and bring awareness of the current activities.</a:t>
            </a:r>
            <a:endParaRPr lang="en-US" dirty="0" smtClean="0"/>
          </a:p>
          <a:p>
            <a:r>
              <a:rPr lang="en-US" i="1" dirty="0" smtClean="0"/>
              <a:t>To provide in their needs for a better understanding in our Multicultural society. In other words, to improve communication and support each other’s  cause.</a:t>
            </a:r>
            <a:endParaRPr lang="en-US" dirty="0" smtClean="0"/>
          </a:p>
          <a:p>
            <a:r>
              <a:rPr lang="en-US" i="1" dirty="0" smtClean="0"/>
              <a:t>To promote, support and improve communication among civil organizations and, the United Nations Missions for rapid and effective coalition between the countries.</a:t>
            </a:r>
            <a:endParaRPr lang="en-US" dirty="0" smtClean="0"/>
          </a:p>
          <a:p>
            <a:r>
              <a:rPr lang="en-US" i="1" dirty="0" smtClean="0"/>
              <a:t>Worldview Mission complies with the 8 major MDGL’s and Statements of General      Secretary Ban </a:t>
            </a:r>
            <a:r>
              <a:rPr lang="en-US" i="1" dirty="0" err="1" smtClean="0"/>
              <a:t>Ki</a:t>
            </a:r>
            <a:r>
              <a:rPr lang="en-US" i="1" dirty="0" smtClean="0"/>
              <a:t>-Moon, of the United Nations to reduce the Poverty by 2015.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74345"/>
            <a:ext cx="7772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Worldview Mission Areas of Concern</a:t>
            </a: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smtClean="0"/>
              <a:t>Community development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smtClean="0"/>
              <a:t>Community service and volunteering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smtClean="0"/>
              <a:t>Economic development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smtClean="0"/>
              <a:t>Family and Parenting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smtClean="0"/>
              <a:t>Poverty and hunger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smtClean="0"/>
              <a:t>Education     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smtClean="0"/>
              <a:t>Leadership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smtClean="0"/>
              <a:t>Employment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smtClean="0"/>
              <a:t>Micro-finance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smtClean="0"/>
              <a:t>Youth Court</a:t>
            </a:r>
            <a:endParaRPr lang="en-US" dirty="0" smtClean="0"/>
          </a:p>
          <a:p>
            <a:r>
              <a:rPr lang="en-US" b="1" i="1" dirty="0" smtClean="0"/>
              <a:t>GOAL:</a:t>
            </a: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smtClean="0"/>
              <a:t>To improve de quality of life for the people living in poverty helping them to become self-sufficient.</a:t>
            </a:r>
            <a:endParaRPr lang="en-US" dirty="0" smtClean="0"/>
          </a:p>
          <a:p>
            <a:r>
              <a:rPr lang="en-US" b="1" i="1" dirty="0" smtClean="0"/>
              <a:t>MILLENIUM DEVELOPMENT GOALS</a:t>
            </a: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smtClean="0"/>
              <a:t>The Millennium Development Goals (MDGs) are 8 international Development goals that 192 UN member states and at least 23 International organizations have agreed to achieve by the year 2015. </a:t>
            </a:r>
          </a:p>
          <a:p>
            <a:pPr marL="285750" indent="-285750">
              <a:buFont typeface="Arial" pitchFamily="34" charset="0"/>
              <a:buChar char="•"/>
            </a:pPr>
            <a:endParaRPr lang="en-US" i="1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929" y="5589306"/>
            <a:ext cx="130333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5294" y="5643281"/>
            <a:ext cx="13033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610691"/>
            <a:ext cx="13033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556716"/>
            <a:ext cx="130333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Board of Directors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Dr. Obi Jatex</a:t>
            </a:r>
          </a:p>
          <a:p>
            <a:pPr>
              <a:buNone/>
            </a:pPr>
            <a:r>
              <a:rPr lang="en-US" dirty="0" smtClean="0"/>
              <a:t>Worldview Mission, Health dept, Board Member, Nigeria</a:t>
            </a:r>
          </a:p>
          <a:p>
            <a:pPr>
              <a:buNone/>
            </a:pPr>
            <a:r>
              <a:rPr lang="en-US" dirty="0" smtClean="0"/>
              <a:t>Lecturer, Toxicologist, Biomedical Scientist, </a:t>
            </a:r>
          </a:p>
          <a:p>
            <a:pPr>
              <a:buNone/>
            </a:pPr>
            <a:r>
              <a:rPr lang="en-US" dirty="0" smtClean="0"/>
              <a:t>Department of Pharmacology &amp; Therapeutics College of Health Science, </a:t>
            </a:r>
          </a:p>
          <a:p>
            <a:pPr>
              <a:buNone/>
            </a:pPr>
            <a:r>
              <a:rPr lang="en-US" dirty="0" smtClean="0"/>
              <a:t>Nnamdi Azikiwe University Nnewi, Nnewi Anambra State Nigeria</a:t>
            </a:r>
          </a:p>
          <a:p>
            <a:pPr>
              <a:buNone/>
            </a:pPr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ejeatuluobi@yahoo.com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Ms. Hélène H. </a:t>
            </a:r>
            <a:r>
              <a:rPr lang="en-US" dirty="0" err="1" smtClean="0"/>
              <a:t>Oord</a:t>
            </a:r>
            <a:r>
              <a:rPr lang="en-US" dirty="0" smtClean="0"/>
              <a:t>                                                   </a:t>
            </a:r>
            <a:r>
              <a:rPr lang="en-US" dirty="0"/>
              <a:t> </a:t>
            </a:r>
            <a:r>
              <a:rPr lang="en-US" dirty="0" smtClean="0"/>
              <a:t>       Ms. Rosina Akourkor  Teye</a:t>
            </a:r>
          </a:p>
          <a:p>
            <a:pPr>
              <a:buNone/>
            </a:pPr>
            <a:r>
              <a:rPr lang="en-US" dirty="0" smtClean="0"/>
              <a:t>Worldview Mission                                                            Dolly  Foundation </a:t>
            </a:r>
          </a:p>
          <a:p>
            <a:pPr>
              <a:buNone/>
            </a:pPr>
            <a:r>
              <a:rPr lang="en-US" dirty="0" smtClean="0"/>
              <a:t>Chair &amp; Founder                                                                 Executive  director </a:t>
            </a:r>
          </a:p>
          <a:p>
            <a:pPr>
              <a:buNone/>
            </a:pPr>
            <a:r>
              <a:rPr lang="en-US" dirty="0" smtClean="0"/>
              <a:t>Counselor to the United Nation                                      Director  Women Affairs  African  views </a:t>
            </a:r>
          </a:p>
          <a:p>
            <a:pPr>
              <a:buNone/>
            </a:pPr>
            <a:r>
              <a:rPr lang="en-US" dirty="0"/>
              <a:t>Mobile: </a:t>
            </a:r>
            <a:r>
              <a:rPr lang="en-US" dirty="0" smtClean="0"/>
              <a:t>+</a:t>
            </a:r>
            <a:r>
              <a:rPr lang="en-US" dirty="0"/>
              <a:t>31  (0)6 </a:t>
            </a:r>
            <a:r>
              <a:rPr lang="en-US" dirty="0" smtClean="0"/>
              <a:t>3610-8563                                           Co host – youth initiatives  webcast – African  views                                               </a:t>
            </a:r>
          </a:p>
          <a:p>
            <a:pPr>
              <a:buNone/>
            </a:pPr>
            <a:r>
              <a:rPr lang="en-US" dirty="0" err="1"/>
              <a:t>Phn+Fx</a:t>
            </a:r>
            <a:r>
              <a:rPr lang="en-US" dirty="0"/>
              <a:t>: +31 (</a:t>
            </a:r>
            <a:r>
              <a:rPr lang="en-US" dirty="0" smtClean="0"/>
              <a:t>0)1 0785-7863                                            sociologist , legal  literacy  volunteer  and  a panel                              </a:t>
            </a:r>
          </a:p>
          <a:p>
            <a:pPr>
              <a:buNone/>
            </a:pPr>
            <a:r>
              <a:rPr lang="en-US" dirty="0" smtClean="0"/>
              <a:t>Skype: </a:t>
            </a:r>
            <a:r>
              <a:rPr lang="en-US" dirty="0" err="1" smtClean="0"/>
              <a:t>helene.oord</a:t>
            </a:r>
            <a:r>
              <a:rPr lang="en-US" dirty="0" smtClean="0"/>
              <a:t>                                                             member for family tribunal </a:t>
            </a:r>
          </a:p>
          <a:p>
            <a:pPr>
              <a:buNone/>
            </a:pPr>
            <a:r>
              <a:rPr lang="en-US" dirty="0" smtClean="0"/>
              <a:t>Skype: helene.oord21                                                        Skype : dollylove9</a:t>
            </a:r>
          </a:p>
          <a:p>
            <a:pPr>
              <a:buNone/>
            </a:pPr>
            <a:r>
              <a:rPr lang="en-US" dirty="0" smtClean="0"/>
              <a:t>E-mail: </a:t>
            </a:r>
            <a:r>
              <a:rPr lang="en-US" dirty="0" smtClean="0">
                <a:hlinkClick r:id="rId3"/>
              </a:rPr>
              <a:t>Info@worldviewmission.org</a:t>
            </a:r>
            <a:r>
              <a:rPr lang="en-US" dirty="0" smtClean="0"/>
              <a:t>                               email: </a:t>
            </a:r>
            <a:r>
              <a:rPr lang="en-US" dirty="0" smtClean="0">
                <a:hlinkClick r:id="rId4"/>
              </a:rPr>
              <a:t>dollylove201060@yahoo.com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Site: </a:t>
            </a:r>
            <a:r>
              <a:rPr lang="en-US" dirty="0" smtClean="0">
                <a:hlinkClick r:id="rId5"/>
              </a:rPr>
              <a:t>http://www.worldviewmission.org</a:t>
            </a:r>
            <a:r>
              <a:rPr lang="en-US" dirty="0" smtClean="0"/>
              <a:t>                         site : </a:t>
            </a:r>
            <a:r>
              <a:rPr lang="en-US" dirty="0" smtClean="0">
                <a:hlinkClick r:id="rId6"/>
              </a:rPr>
              <a:t>http://www.dollyfoundationghana.webs.com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GB" dirty="0" smtClean="0"/>
              <a:t>More  pictures </a:t>
            </a:r>
            <a:endParaRPr lang="en-GB" dirty="0"/>
          </a:p>
        </p:txBody>
      </p:sp>
      <p:pic>
        <p:nvPicPr>
          <p:cNvPr id="3074" name="Picture 2" descr="C:\Users\ROSE\Desktop\dolly back off\INTERNATIONAL DAY\262138_2031117865221_1462362880_2129637_2321687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3691468" cy="2768601"/>
          </a:xfrm>
          <a:prstGeom prst="rect">
            <a:avLst/>
          </a:prstGeom>
          <a:noFill/>
        </p:spPr>
      </p:pic>
      <p:pic>
        <p:nvPicPr>
          <p:cNvPr id="3075" name="Picture 3" descr="C:\Users\ROSE\Desktop\dolly back off\INTERNATIONAL DAY\264271_2031118465236_1462362880_2129638_13444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000109"/>
            <a:ext cx="3810003" cy="2714644"/>
          </a:xfrm>
          <a:prstGeom prst="rect">
            <a:avLst/>
          </a:prstGeom>
          <a:noFill/>
        </p:spPr>
      </p:pic>
      <p:pic>
        <p:nvPicPr>
          <p:cNvPr id="3076" name="Picture 4" descr="C:\Users\ROSE\Desktop\dolly back off\INTERNATIONAL DAY\264699_2031114665141_1462362880_2129633_669555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71942"/>
            <a:ext cx="3714776" cy="2625329"/>
          </a:xfrm>
          <a:prstGeom prst="rect">
            <a:avLst/>
          </a:prstGeom>
          <a:noFill/>
        </p:spPr>
      </p:pic>
      <p:pic>
        <p:nvPicPr>
          <p:cNvPr id="3077" name="Picture 5" descr="C:\Users\ROSE\Desktop\dolly back off\INTERNATIONAL DAY\263488_2031110505037_1462362880_2129626_1739446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4000504"/>
            <a:ext cx="3857652" cy="2714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 us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Autofit/>
          </a:bodyPr>
          <a:lstStyle/>
          <a:p>
            <a:pPr lvl="0">
              <a:buClr>
                <a:prstClr val="white">
                  <a:shade val="95000"/>
                </a:prstClr>
              </a:buClr>
              <a:buSzPct val="65000"/>
            </a:pPr>
            <a:r>
              <a:rPr lang="en-US" sz="1800" dirty="0" smtClean="0">
                <a:latin typeface="Book Antiqua"/>
              </a:rPr>
              <a:t>Ms. Rosina Akourkor Teye</a:t>
            </a:r>
          </a:p>
          <a:p>
            <a:pPr lvl="0">
              <a:buClr>
                <a:prstClr val="white">
                  <a:shade val="95000"/>
                </a:prstClr>
              </a:buClr>
              <a:buSzPct val="65000"/>
            </a:pPr>
            <a:r>
              <a:rPr lang="en-US" sz="1800" dirty="0" smtClean="0">
                <a:latin typeface="Book Antiqua"/>
              </a:rPr>
              <a:t>Executive Director, Dolly Foundation</a:t>
            </a:r>
          </a:p>
          <a:p>
            <a:pPr lvl="0">
              <a:buClr>
                <a:prstClr val="white">
                  <a:shade val="95000"/>
                </a:prstClr>
              </a:buClr>
              <a:buSzPct val="65000"/>
            </a:pPr>
            <a:r>
              <a:rPr lang="en-US" sz="1800" dirty="0" smtClean="0">
                <a:latin typeface="Book Antiqua"/>
              </a:rPr>
              <a:t>P.O. Box AF 25, Assin </a:t>
            </a:r>
            <a:r>
              <a:rPr lang="en-US" sz="1800" dirty="0" err="1" smtClean="0">
                <a:latin typeface="Book Antiqua"/>
              </a:rPr>
              <a:t>Fosu</a:t>
            </a:r>
            <a:r>
              <a:rPr lang="en-US" sz="1800" dirty="0" smtClean="0">
                <a:latin typeface="Book Antiqua"/>
              </a:rPr>
              <a:t>, C/R – Ghana,</a:t>
            </a:r>
          </a:p>
          <a:p>
            <a:pPr lvl="0">
              <a:buClr>
                <a:prstClr val="white">
                  <a:shade val="95000"/>
                </a:prstClr>
              </a:buClr>
              <a:buSzPct val="65000"/>
            </a:pPr>
            <a:r>
              <a:rPr lang="en-US" sz="1800" dirty="0" smtClean="0">
                <a:latin typeface="Book Antiqua"/>
              </a:rPr>
              <a:t>Email: dollylove201060@yahoo.com</a:t>
            </a:r>
          </a:p>
          <a:p>
            <a:pPr lvl="0">
              <a:buClr>
                <a:prstClr val="white">
                  <a:shade val="95000"/>
                </a:prstClr>
              </a:buClr>
              <a:buSzPct val="65000"/>
            </a:pPr>
            <a:r>
              <a:rPr lang="en-US" sz="1800" dirty="0" smtClean="0">
                <a:latin typeface="Book Antiqua"/>
              </a:rPr>
              <a:t>Website: </a:t>
            </a:r>
            <a:r>
              <a:rPr lang="en-US" sz="1800" u="sng" dirty="0" smtClean="0">
                <a:latin typeface="Book Antiqua"/>
              </a:rPr>
              <a:t>dollyfoundationghana.webs.com </a:t>
            </a:r>
            <a:endParaRPr lang="en-US" sz="1800" dirty="0" smtClean="0">
              <a:latin typeface="Book Antiqua"/>
            </a:endParaRPr>
          </a:p>
          <a:p>
            <a:pPr lvl="0">
              <a:buClr>
                <a:prstClr val="white">
                  <a:shade val="95000"/>
                </a:prstClr>
              </a:buClr>
              <a:buSzPct val="65000"/>
            </a:pPr>
            <a:r>
              <a:rPr lang="en-US" sz="1800" dirty="0" smtClean="0">
                <a:latin typeface="Book Antiqua"/>
              </a:rPr>
              <a:t>Tel: +03321 – 95826 Mobile: +233 27-3764195, 020-6742021</a:t>
            </a:r>
          </a:p>
          <a:p>
            <a:pPr>
              <a:buNone/>
            </a:pPr>
            <a:endParaRPr lang="en-US" sz="1800" dirty="0" smtClean="0"/>
          </a:p>
          <a:p>
            <a:endParaRPr lang="en-GB" sz="1800" dirty="0" smtClean="0"/>
          </a:p>
          <a:p>
            <a:r>
              <a:rPr lang="en-US" sz="1800" i="1" dirty="0" smtClean="0"/>
              <a:t>Ms. Hélène H. Oord </a:t>
            </a:r>
            <a:br>
              <a:rPr lang="en-US" sz="1800" i="1" dirty="0" smtClean="0"/>
            </a:br>
            <a:r>
              <a:rPr lang="en-US" sz="1800" i="1" dirty="0" smtClean="0"/>
              <a:t>Worldview Mission</a:t>
            </a:r>
            <a:br>
              <a:rPr lang="en-US" sz="1800" i="1" dirty="0" smtClean="0"/>
            </a:br>
            <a:r>
              <a:rPr lang="en-US" sz="1800" i="1" dirty="0" smtClean="0"/>
              <a:t>Chair &amp; Founder</a:t>
            </a:r>
            <a:br>
              <a:rPr lang="en-US" sz="1800" i="1" dirty="0" smtClean="0"/>
            </a:br>
            <a:r>
              <a:rPr lang="en-US" sz="1800" i="1" dirty="0" smtClean="0"/>
              <a:t>Mobile:  +31  (0)6 36108563 </a:t>
            </a:r>
            <a:br>
              <a:rPr lang="en-US" sz="1800" i="1" dirty="0" smtClean="0"/>
            </a:br>
            <a:r>
              <a:rPr lang="en-US" sz="1800" i="1" dirty="0" smtClean="0"/>
              <a:t>Phn+Fx: +31 (0)10 7857863                                   </a:t>
            </a:r>
            <a:br>
              <a:rPr lang="en-US" sz="1800" i="1" dirty="0" smtClean="0"/>
            </a:br>
            <a:r>
              <a:rPr lang="en-US" sz="1800" i="1" dirty="0" smtClean="0"/>
              <a:t>Skype: helene.oord</a:t>
            </a:r>
            <a:br>
              <a:rPr lang="en-US" sz="1800" i="1" dirty="0" smtClean="0"/>
            </a:br>
            <a:r>
              <a:rPr lang="en-US" sz="1800" i="1" dirty="0" smtClean="0"/>
              <a:t>Skype: helene.oord21</a:t>
            </a:r>
            <a:br>
              <a:rPr lang="en-US" sz="1800" i="1" dirty="0" smtClean="0"/>
            </a:br>
            <a:r>
              <a:rPr lang="en-US" sz="1800" i="1" dirty="0" smtClean="0"/>
              <a:t>E-mail: </a:t>
            </a:r>
            <a:r>
              <a:rPr lang="en-US" sz="1800" i="1" dirty="0" smtClean="0">
                <a:hlinkClick r:id="rId2"/>
              </a:rPr>
              <a:t>Info@worldviewmission.org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Site: </a:t>
            </a:r>
            <a:r>
              <a:rPr lang="en-US" sz="1800" i="1" dirty="0" smtClean="0">
                <a:hlinkClick r:id="rId3"/>
              </a:rPr>
              <a:t>http://www.worldviewmission.org</a:t>
            </a:r>
            <a:endParaRPr lang="en-US" sz="1800" dirty="0" smtClean="0"/>
          </a:p>
          <a:p>
            <a:r>
              <a:rPr lang="en-US" sz="1800" dirty="0" smtClean="0"/>
              <a:t> </a:t>
            </a:r>
          </a:p>
          <a:p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endParaRPr lang="en-GB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GB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>
            <a:normAutofit/>
          </a:bodyPr>
          <a:lstStyle/>
          <a:p>
            <a:r>
              <a:rPr lang="en-US" sz="2400" dirty="0"/>
              <a:t>DOLLY </a:t>
            </a:r>
            <a:r>
              <a:rPr lang="en-US" sz="2400" dirty="0" smtClean="0"/>
              <a:t>FOUNDATION  </a:t>
            </a:r>
            <a:r>
              <a:rPr lang="en-US" sz="2400" dirty="0"/>
              <a:t>PARTNER WITH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WORLDVIEW MISSION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1600" dirty="0" smtClean="0">
                <a:hlinkClick r:id="rId2"/>
              </a:rPr>
              <a:t>http://www.worldviewmission.org</a:t>
            </a:r>
            <a:r>
              <a:rPr lang="en-US" sz="1600" dirty="0" smtClean="0"/>
              <a:t> </a:t>
            </a:r>
            <a:endParaRPr lang="nl-NL" sz="1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953000"/>
          </a:xfrm>
        </p:spPr>
        <p:txBody>
          <a:bodyPr>
            <a:normAutofit fontScale="25000" lnSpcReduction="20000"/>
          </a:bodyPr>
          <a:lstStyle/>
          <a:p>
            <a:endParaRPr lang="nl-NL" sz="1900" i="1" dirty="0" smtClean="0"/>
          </a:p>
          <a:p>
            <a:endParaRPr lang="nl-NL" sz="1900" i="1" dirty="0" smtClean="0"/>
          </a:p>
          <a:p>
            <a:r>
              <a:rPr lang="nl-NL" sz="7200" i="1" dirty="0" err="1" smtClean="0"/>
              <a:t>Women</a:t>
            </a:r>
            <a:r>
              <a:rPr lang="nl-NL" sz="7200" i="1" dirty="0" smtClean="0"/>
              <a:t> </a:t>
            </a:r>
            <a:r>
              <a:rPr lang="nl-NL" sz="7200" i="1" dirty="0"/>
              <a:t>Health Issues. In </a:t>
            </a:r>
            <a:r>
              <a:rPr lang="nl-NL" sz="7200" i="1" dirty="0" err="1"/>
              <a:t>Women's</a:t>
            </a:r>
            <a:r>
              <a:rPr lang="nl-NL" sz="7200" i="1" dirty="0"/>
              <a:t> </a:t>
            </a:r>
            <a:r>
              <a:rPr lang="nl-NL" sz="7200" i="1" dirty="0" err="1"/>
              <a:t>Words</a:t>
            </a:r>
            <a:r>
              <a:rPr lang="nl-NL" sz="7200" i="1" dirty="0"/>
              <a:t> HIV </a:t>
            </a:r>
            <a:r>
              <a:rPr lang="nl-NL" sz="7200" i="1" dirty="0" err="1"/>
              <a:t>Priorities</a:t>
            </a:r>
            <a:r>
              <a:rPr lang="nl-NL" sz="7200" i="1" dirty="0"/>
              <a:t> </a:t>
            </a:r>
            <a:r>
              <a:rPr lang="nl-NL" sz="7200" i="1" dirty="0" err="1"/>
              <a:t>for</a:t>
            </a:r>
            <a:r>
              <a:rPr lang="nl-NL" sz="7200" i="1" dirty="0"/>
              <a:t> </a:t>
            </a:r>
            <a:r>
              <a:rPr lang="nl-NL" sz="7200" i="1" dirty="0" err="1"/>
              <a:t>Positive</a:t>
            </a:r>
            <a:r>
              <a:rPr lang="nl-NL" sz="7200" i="1" dirty="0"/>
              <a:t> </a:t>
            </a:r>
            <a:r>
              <a:rPr lang="nl-NL" sz="7200" i="1" dirty="0" smtClean="0"/>
              <a:t>Change</a:t>
            </a:r>
          </a:p>
          <a:p>
            <a:endParaRPr lang="nl-NL" sz="7200" i="1" dirty="0" smtClean="0"/>
          </a:p>
          <a:p>
            <a:r>
              <a:rPr lang="nl-NL" sz="7200" i="1" u="sng" dirty="0" smtClean="0">
                <a:hlinkClick r:id="rId3"/>
              </a:rPr>
              <a:t>http</a:t>
            </a:r>
            <a:r>
              <a:rPr lang="nl-NL" sz="7200" i="1" u="sng" dirty="0">
                <a:hlinkClick r:id="rId3"/>
              </a:rPr>
              <a:t>://</a:t>
            </a:r>
            <a:r>
              <a:rPr lang="nl-NL" sz="7200" i="1" u="sng" dirty="0" smtClean="0">
                <a:hlinkClick r:id="rId3"/>
              </a:rPr>
              <a:t>www.youtube.com/watch?v=GzfF-uF7hQM</a:t>
            </a:r>
            <a:endParaRPr lang="nl-NL" sz="7200" i="1" u="sng" dirty="0" smtClean="0"/>
          </a:p>
          <a:p>
            <a:endParaRPr lang="nl-NL" sz="7200" dirty="0"/>
          </a:p>
          <a:p>
            <a:r>
              <a:rPr lang="nl-NL" sz="7200" dirty="0"/>
              <a:t> </a:t>
            </a:r>
            <a:r>
              <a:rPr lang="nl-NL" sz="7200" dirty="0" smtClean="0"/>
              <a:t>                       </a:t>
            </a:r>
            <a:r>
              <a:rPr lang="nl-NL" sz="7200" i="1" dirty="0" err="1" smtClean="0"/>
              <a:t>Cancer</a:t>
            </a:r>
            <a:r>
              <a:rPr lang="nl-NL" sz="7200" i="1" dirty="0" smtClean="0"/>
              <a:t> </a:t>
            </a:r>
            <a:r>
              <a:rPr lang="nl-NL" sz="7200" i="1" dirty="0" err="1" smtClean="0"/>
              <a:t>Facts</a:t>
            </a:r>
            <a:r>
              <a:rPr lang="nl-NL" sz="7200" i="1" dirty="0"/>
              <a:t> </a:t>
            </a:r>
            <a:r>
              <a:rPr lang="nl-NL" sz="7200" i="1" dirty="0" smtClean="0"/>
              <a:t> &amp; </a:t>
            </a:r>
            <a:r>
              <a:rPr lang="nl-NL" sz="7200" i="1" dirty="0" err="1"/>
              <a:t>Figures</a:t>
            </a:r>
            <a:r>
              <a:rPr lang="nl-NL" sz="7200" i="1" dirty="0"/>
              <a:t> 2012</a:t>
            </a:r>
            <a:endParaRPr lang="nl-NL" sz="7200" i="1" u="sng" dirty="0" smtClean="0"/>
          </a:p>
          <a:p>
            <a:endParaRPr lang="nl-NL" sz="7200" i="1" dirty="0" smtClean="0">
              <a:hlinkClick r:id="rId4"/>
            </a:endParaRPr>
          </a:p>
          <a:p>
            <a:r>
              <a:rPr lang="nl-NL" sz="4800" i="1" dirty="0" smtClean="0">
                <a:hlinkClick r:id="rId4"/>
              </a:rPr>
              <a:t>http</a:t>
            </a:r>
            <a:r>
              <a:rPr lang="nl-NL" sz="4800" i="1" dirty="0">
                <a:hlinkClick r:id="rId4"/>
              </a:rPr>
              <a:t>://www.cancer.org/acs/groups/content/@</a:t>
            </a:r>
            <a:r>
              <a:rPr lang="nl-NL" sz="4800" i="1" dirty="0" smtClean="0">
                <a:hlinkClick r:id="rId4"/>
              </a:rPr>
              <a:t>epidemiologysurveilance/documents/document/acspc-031941.pdf</a:t>
            </a:r>
            <a:endParaRPr lang="nl-NL" sz="4800" i="1" dirty="0" smtClean="0"/>
          </a:p>
          <a:p>
            <a:endParaRPr lang="nl-NL" sz="7200" i="1" dirty="0" smtClean="0">
              <a:hlinkClick r:id="rId5"/>
            </a:endParaRPr>
          </a:p>
          <a:p>
            <a:r>
              <a:rPr lang="nl-NL" sz="7200" i="1" dirty="0" smtClean="0">
                <a:hlinkClick r:id="rId5"/>
              </a:rPr>
              <a:t>http</a:t>
            </a:r>
            <a:r>
              <a:rPr lang="nl-NL" sz="7200" i="1" dirty="0">
                <a:hlinkClick r:id="rId5"/>
              </a:rPr>
              <a:t>://www.who.int/cancer/en</a:t>
            </a:r>
            <a:r>
              <a:rPr lang="nl-NL" sz="7200" i="1" dirty="0" smtClean="0">
                <a:hlinkClick r:id="rId5"/>
              </a:rPr>
              <a:t>/</a:t>
            </a:r>
            <a:endParaRPr lang="nl-NL" sz="7200" i="1" dirty="0" smtClean="0"/>
          </a:p>
          <a:p>
            <a:endParaRPr lang="nl-NL" sz="7200" i="1" dirty="0" smtClean="0"/>
          </a:p>
          <a:p>
            <a:r>
              <a:rPr lang="nl-NL" sz="7200" i="1" dirty="0" smtClean="0"/>
              <a:t>http</a:t>
            </a:r>
            <a:r>
              <a:rPr lang="nl-NL" sz="7200" i="1" dirty="0"/>
              <a:t>://www.who.int/cancer/en/</a:t>
            </a:r>
            <a:endParaRPr lang="nl-NL" sz="7200" i="1" dirty="0" smtClean="0"/>
          </a:p>
          <a:p>
            <a:endParaRPr lang="nl-NL" sz="7200" i="1" dirty="0"/>
          </a:p>
          <a:p>
            <a:r>
              <a:rPr lang="nl-NL" sz="7200" i="1" dirty="0" smtClean="0"/>
              <a:t>Missing </a:t>
            </a:r>
            <a:r>
              <a:rPr lang="nl-NL" sz="7200" i="1" dirty="0"/>
              <a:t>the </a:t>
            </a:r>
            <a:r>
              <a:rPr lang="nl-NL" sz="7200" i="1" dirty="0" err="1"/>
              <a:t>message</a:t>
            </a:r>
            <a:r>
              <a:rPr lang="nl-NL" sz="7200" i="1" dirty="0"/>
              <a:t> </a:t>
            </a:r>
            <a:r>
              <a:rPr lang="nl-NL" sz="7200" i="1" dirty="0" err="1"/>
              <a:t>about</a:t>
            </a:r>
            <a:r>
              <a:rPr lang="nl-NL" sz="7200" i="1" dirty="0"/>
              <a:t> </a:t>
            </a:r>
            <a:r>
              <a:rPr lang="nl-NL" sz="7200" i="1" dirty="0" err="1"/>
              <a:t>Maternal</a:t>
            </a:r>
            <a:r>
              <a:rPr lang="nl-NL" sz="7200" i="1" dirty="0"/>
              <a:t> </a:t>
            </a:r>
            <a:r>
              <a:rPr lang="nl-NL" sz="7200" i="1" dirty="0" err="1" smtClean="0"/>
              <a:t>Morality</a:t>
            </a:r>
            <a:r>
              <a:rPr lang="nl-NL" sz="7200" i="1" dirty="0"/>
              <a:t> </a:t>
            </a:r>
            <a:r>
              <a:rPr lang="nl-NL" sz="7200" i="1" dirty="0" smtClean="0"/>
              <a:t>, </a:t>
            </a:r>
            <a:r>
              <a:rPr lang="nl-NL" sz="7200" i="1" u="sng" dirty="0" smtClean="0">
                <a:hlinkClick r:id="rId6"/>
              </a:rPr>
              <a:t>http</a:t>
            </a:r>
            <a:r>
              <a:rPr lang="nl-NL" sz="7200" i="1" u="sng" dirty="0">
                <a:hlinkClick r:id="rId6"/>
              </a:rPr>
              <a:t>://</a:t>
            </a:r>
            <a:r>
              <a:rPr lang="nl-NL" sz="7200" i="1" u="sng" dirty="0" smtClean="0">
                <a:hlinkClick r:id="rId6"/>
              </a:rPr>
              <a:t>vimeo.com/2771325</a:t>
            </a:r>
            <a:endParaRPr lang="nl-NL" sz="7200" i="1" u="sng" dirty="0" smtClean="0"/>
          </a:p>
          <a:p>
            <a:r>
              <a:rPr lang="nl-NL" sz="7200" i="1" dirty="0"/>
              <a:t> </a:t>
            </a:r>
            <a:endParaRPr lang="nl-NL" sz="7200" i="1" dirty="0" smtClean="0"/>
          </a:p>
          <a:p>
            <a:r>
              <a:rPr lang="nl-NL" sz="7200" i="1" dirty="0"/>
              <a:t>EIGHT GOALS FOR THE </a:t>
            </a:r>
            <a:r>
              <a:rPr lang="nl-NL" sz="7200" i="1" dirty="0" smtClean="0"/>
              <a:t>UN MILLENNIUM </a:t>
            </a:r>
            <a:r>
              <a:rPr lang="nl-NL" sz="7200" i="1" dirty="0"/>
              <a:t>DEVELOPMENT GOALS </a:t>
            </a:r>
            <a:r>
              <a:rPr lang="nl-NL" sz="7200" i="1" dirty="0" err="1" smtClean="0"/>
              <a:t>By</a:t>
            </a:r>
            <a:r>
              <a:rPr lang="nl-NL" sz="7200" i="1" dirty="0" smtClean="0"/>
              <a:t>:  </a:t>
            </a:r>
            <a:r>
              <a:rPr lang="nl-NL" sz="7200" i="1" dirty="0"/>
              <a:t>2015</a:t>
            </a:r>
          </a:p>
          <a:p>
            <a:endParaRPr lang="nl-NL" sz="7200" i="1" u="sng" dirty="0" smtClean="0">
              <a:hlinkClick r:id="rId7"/>
            </a:endParaRPr>
          </a:p>
          <a:p>
            <a:r>
              <a:rPr lang="nl-NL" sz="7200" i="1" u="sng" dirty="0" smtClean="0">
                <a:hlinkClick r:id="rId7"/>
              </a:rPr>
              <a:t>http</a:t>
            </a:r>
            <a:r>
              <a:rPr lang="nl-NL" sz="7200" i="1" u="sng" dirty="0">
                <a:hlinkClick r:id="rId7"/>
              </a:rPr>
              <a:t>://www.unric.org/en</a:t>
            </a:r>
            <a:endParaRPr lang="nl-NL" sz="7200" i="1" dirty="0"/>
          </a:p>
          <a:p>
            <a:endParaRPr lang="nl-NL" sz="2000" dirty="0"/>
          </a:p>
          <a:p>
            <a:pPr hangingPunct="0"/>
            <a:r>
              <a:rPr lang="fr-FR" sz="2000" dirty="0"/>
              <a:t>       </a:t>
            </a:r>
            <a:r>
              <a:rPr lang="nl-NL" sz="2000" dirty="0"/>
              <a:t> </a:t>
            </a:r>
            <a:r>
              <a:rPr lang="fr-FR" sz="2000" dirty="0"/>
              <a:t>  </a:t>
            </a:r>
            <a:r>
              <a:rPr lang="nl-NL" sz="2000" dirty="0"/>
              <a:t> </a:t>
            </a:r>
            <a:r>
              <a:rPr lang="fr-FR" sz="2000" dirty="0"/>
              <a:t>     </a:t>
            </a:r>
            <a:r>
              <a:rPr lang="nl-NL" sz="2000" dirty="0"/>
              <a:t> </a:t>
            </a:r>
            <a:r>
              <a:rPr lang="fr-FR" sz="2000" dirty="0"/>
              <a:t>     </a:t>
            </a:r>
            <a:r>
              <a:rPr lang="nl-NL" sz="2000" dirty="0"/>
              <a:t> </a:t>
            </a:r>
            <a:r>
              <a:rPr lang="fr-FR" sz="2000" dirty="0"/>
              <a:t>    </a:t>
            </a:r>
            <a:r>
              <a:rPr lang="nl-NL" sz="2000" dirty="0"/>
              <a:t> </a:t>
            </a:r>
            <a:r>
              <a:rPr lang="fr-FR" sz="2000" dirty="0"/>
              <a:t>    </a:t>
            </a:r>
            <a:r>
              <a:rPr lang="nl-NL" sz="2000" dirty="0"/>
              <a:t> </a:t>
            </a:r>
          </a:p>
          <a:p>
            <a:pPr hangingPunct="0"/>
            <a:r>
              <a:rPr lang="nl-NL" sz="2000" i="1" dirty="0"/>
              <a:t> </a:t>
            </a:r>
            <a:endParaRPr lang="nl-NL" sz="2000" dirty="0"/>
          </a:p>
          <a:p>
            <a:pPr hangingPunct="0"/>
            <a:r>
              <a:rPr lang="nl-NL" sz="2000" i="1" u="sng" dirty="0"/>
              <a:t>                                            </a:t>
            </a:r>
            <a:endParaRPr lang="nl-NL" sz="2000" dirty="0"/>
          </a:p>
          <a:p>
            <a:pPr hangingPunct="0"/>
            <a:r>
              <a:rPr lang="nl-NL" sz="2000" i="1" u="sng" dirty="0"/>
              <a:t>                                            </a:t>
            </a:r>
            <a:endParaRPr lang="nl-NL" sz="2000" dirty="0"/>
          </a:p>
          <a:p>
            <a:pPr hangingPunct="0"/>
            <a:r>
              <a:rPr lang="nl-NL" sz="2000" i="1" u="sng" dirty="0"/>
              <a:t>                                             </a:t>
            </a:r>
            <a:endParaRPr lang="nl-NL" sz="2000" dirty="0"/>
          </a:p>
          <a:p>
            <a:pPr hangingPunct="0"/>
            <a:r>
              <a:rPr lang="nl-NL" sz="2000" i="1" u="sng" dirty="0"/>
              <a:t>                                             </a:t>
            </a:r>
            <a:br>
              <a:rPr lang="nl-NL" sz="2000" i="1" u="sng" dirty="0"/>
            </a:br>
            <a:endParaRPr lang="nl-NL" sz="2000" dirty="0"/>
          </a:p>
          <a:p>
            <a:endParaRPr lang="nl-NL" sz="1900" dirty="0"/>
          </a:p>
        </p:txBody>
      </p:sp>
      <p:pic>
        <p:nvPicPr>
          <p:cNvPr id="4" name="Afbeelding 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3688" y="6121252"/>
            <a:ext cx="482600" cy="46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121252"/>
            <a:ext cx="482600" cy="518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21252"/>
            <a:ext cx="482600" cy="46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96000"/>
            <a:ext cx="4794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8680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524000"/>
          </a:xfrm>
        </p:spPr>
        <p:txBody>
          <a:bodyPr>
            <a:normAutofit/>
          </a:bodyPr>
          <a:lstStyle/>
          <a:p>
            <a:r>
              <a:rPr lang="nl-NL" sz="3600" dirty="0" smtClean="0"/>
              <a:t>8th UN MILLENIUM </a:t>
            </a:r>
            <a:r>
              <a:rPr lang="nl-NL" sz="3600" dirty="0" smtClean="0"/>
              <a:t>DEVELOPMENT GOALS </a:t>
            </a:r>
            <a:r>
              <a:rPr lang="nl-NL" sz="1800" dirty="0" smtClean="0"/>
              <a:t>http://www.undp.org/content/dam/undp/library/MDG/MDG%20Acceleration%20Framework/MAF%20Reports/RBA/MAF%20Ghana_MDG5_Low_Web%20(2).pdf</a:t>
            </a:r>
            <a:endParaRPr lang="nl-NL" sz="1800" dirty="0"/>
          </a:p>
        </p:txBody>
      </p:sp>
      <p:pic>
        <p:nvPicPr>
          <p:cNvPr id="4" name="Tijdelijke aanduiding voor inhoud 3" descr="millenniumgoal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52687" y="2748756"/>
            <a:ext cx="4862513" cy="22288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DOLLY FOUNDATION  PARTNER WITH WORLDVIEW MISSION </a:t>
            </a:r>
            <a:endParaRPr lang="en-US" dirty="0"/>
          </a:p>
        </p:txBody>
      </p:sp>
      <p:pic>
        <p:nvPicPr>
          <p:cNvPr id="5" name="Picture 2" descr="C:\Users\Dolly\Desktop\dolly log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064" y="1600200"/>
            <a:ext cx="3920871" cy="4525963"/>
          </a:xfrm>
          <a:prstGeom prst="rect">
            <a:avLst/>
          </a:prstGeom>
          <a:noFill/>
        </p:spPr>
      </p:pic>
      <p:pic>
        <p:nvPicPr>
          <p:cNvPr id="1026" name="Picture 2" descr="C:\Users\Dolly\Desktop\428046_251173938307415_1369391217_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76400"/>
            <a:ext cx="45720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School </a:t>
            </a:r>
            <a:r>
              <a:rPr lang="en-US" dirty="0" smtClean="0"/>
              <a:t>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On the 16</a:t>
            </a:r>
            <a:r>
              <a:rPr lang="en-US" baseline="30000" dirty="0"/>
              <a:t>th</a:t>
            </a:r>
            <a:r>
              <a:rPr lang="en-US" dirty="0"/>
              <a:t> of June, 2011, Dolly Foundation </a:t>
            </a:r>
            <a:r>
              <a:rPr lang="en-US" dirty="0" smtClean="0"/>
              <a:t>together with </a:t>
            </a:r>
            <a:r>
              <a:rPr lang="en-US" dirty="0" smtClean="0">
                <a:ea typeface="Calibri"/>
                <a:cs typeface="Times New Roman"/>
              </a:rPr>
              <a:t>Worldview Mission </a:t>
            </a:r>
            <a:r>
              <a:rPr lang="en-US" dirty="0" smtClean="0"/>
              <a:t> a UN contracted NGO Org. </a:t>
            </a:r>
            <a:r>
              <a:rPr lang="en-US" dirty="0" smtClean="0">
                <a:cs typeface="Times New Roman"/>
              </a:rPr>
              <a:t>collaborated to  </a:t>
            </a:r>
            <a:r>
              <a:rPr lang="en-US" dirty="0" smtClean="0"/>
              <a:t>marked </a:t>
            </a:r>
            <a:r>
              <a:rPr lang="en-US" dirty="0"/>
              <a:t>the International Day of the African child. The celebration was the 2</a:t>
            </a:r>
            <a:r>
              <a:rPr lang="en-US" baseline="30000" dirty="0"/>
              <a:t>nd</a:t>
            </a:r>
            <a:r>
              <a:rPr lang="en-US" dirty="0"/>
              <a:t> ever international day of the African child marked. The first was marked by World Vision International. Dolly foundation a local N.G.O in Assin Foso marked the Day. Theme of the international day of the African child was ‘’ALL TOGETHER, AN URGENT ACTION FOR STREET CHILDREN.</a:t>
            </a:r>
            <a:endParaRPr lang="en-GB" dirty="0"/>
          </a:p>
          <a:p>
            <a:endParaRPr lang="en-GB" dirty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  <a:p>
            <a:r>
              <a:rPr lang="en-US" dirty="0" smtClean="0"/>
              <a:t> </a:t>
            </a:r>
            <a:r>
              <a:rPr lang="en-US" dirty="0"/>
              <a:t>Radio announcement for awareness creation.</a:t>
            </a:r>
            <a:endParaRPr lang="en-GB" dirty="0"/>
          </a:p>
          <a:p>
            <a:r>
              <a:rPr lang="en-US" dirty="0" smtClean="0"/>
              <a:t> </a:t>
            </a:r>
            <a:r>
              <a:rPr lang="en-US" dirty="0"/>
              <a:t>Sensitization for the need for children in the street to attend school.</a:t>
            </a:r>
            <a:endParaRPr lang="en-GB" dirty="0"/>
          </a:p>
          <a:p>
            <a:r>
              <a:rPr lang="en-US" dirty="0" smtClean="0"/>
              <a:t>Letters </a:t>
            </a:r>
            <a:r>
              <a:rPr lang="en-US" dirty="0"/>
              <a:t>were given to all public and private schools in the municipality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Activities and Results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350 school children were involved in a street walk from </a:t>
            </a:r>
            <a:r>
              <a:rPr lang="en-US" dirty="0" err="1" smtClean="0"/>
              <a:t>Obiri</a:t>
            </a:r>
            <a:r>
              <a:rPr lang="en-US" dirty="0" smtClean="0"/>
              <a:t>  </a:t>
            </a:r>
            <a:r>
              <a:rPr lang="en-US" dirty="0" err="1"/>
              <a:t>Yeboah</a:t>
            </a:r>
            <a:r>
              <a:rPr lang="en-US" dirty="0"/>
              <a:t> Secondary School through the municipal street and ended at Latter Day Saint Church.           </a:t>
            </a:r>
            <a:endParaRPr lang="en-GB" dirty="0"/>
          </a:p>
          <a:p>
            <a:r>
              <a:rPr lang="en-US" dirty="0" smtClean="0"/>
              <a:t> </a:t>
            </a:r>
            <a:r>
              <a:rPr lang="en-US" dirty="0"/>
              <a:t>50 street children were among the school children.</a:t>
            </a:r>
            <a:endParaRPr lang="en-GB" dirty="0"/>
          </a:p>
          <a:p>
            <a:pPr>
              <a:buNone/>
            </a:pPr>
            <a:r>
              <a:rPr lang="en-US" dirty="0" smtClean="0"/>
              <a:t>Educational placards</a:t>
            </a:r>
            <a:r>
              <a:rPr lang="en-US" dirty="0"/>
              <a:t>:</a:t>
            </a:r>
            <a:endParaRPr lang="en-GB" dirty="0"/>
          </a:p>
          <a:p>
            <a:r>
              <a:rPr lang="en-US" dirty="0"/>
              <a:t>   Yesterday street child is today arm robbery.</a:t>
            </a:r>
            <a:endParaRPr lang="en-GB" dirty="0"/>
          </a:p>
          <a:p>
            <a:r>
              <a:rPr lang="en-US" dirty="0" smtClean="0"/>
              <a:t> </a:t>
            </a:r>
            <a:r>
              <a:rPr lang="en-US" dirty="0"/>
              <a:t>Education the backbone of the nation</a:t>
            </a:r>
            <a:endParaRPr lang="en-GB" dirty="0"/>
          </a:p>
          <a:p>
            <a:r>
              <a:rPr lang="en-US" dirty="0" smtClean="0"/>
              <a:t>Education </a:t>
            </a:r>
            <a:r>
              <a:rPr lang="en-US" dirty="0"/>
              <a:t>is the key to success </a:t>
            </a:r>
            <a:endParaRPr lang="en-GB" dirty="0"/>
          </a:p>
          <a:p>
            <a:r>
              <a:rPr lang="en-US" dirty="0" smtClean="0"/>
              <a:t>Stop </a:t>
            </a:r>
            <a:r>
              <a:rPr lang="en-US" dirty="0"/>
              <a:t>violence against girls in schools</a:t>
            </a:r>
            <a:endParaRPr lang="en-GB" dirty="0"/>
          </a:p>
          <a:p>
            <a:r>
              <a:rPr lang="en-US" dirty="0" smtClean="0"/>
              <a:t>Children </a:t>
            </a:r>
            <a:r>
              <a:rPr lang="en-US" dirty="0"/>
              <a:t>education, our </a:t>
            </a:r>
            <a:r>
              <a:rPr lang="en-US" dirty="0" smtClean="0"/>
              <a:t>concern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0079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 funs games </a:t>
            </a:r>
            <a:r>
              <a:rPr lang="en-US" dirty="0"/>
              <a:t>activities by selected schools.</a:t>
            </a:r>
            <a:endParaRPr lang="en-GB" dirty="0"/>
          </a:p>
          <a:p>
            <a:r>
              <a:rPr lang="en-US" dirty="0" smtClean="0"/>
              <a:t> </a:t>
            </a:r>
            <a:r>
              <a:rPr lang="en-US" dirty="0"/>
              <a:t>Cultural display by Foso Catholic school </a:t>
            </a:r>
            <a:endParaRPr lang="en-US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US" dirty="0" smtClean="0"/>
              <a:t>Chorology</a:t>
            </a:r>
            <a:r>
              <a:rPr lang="en-US" dirty="0"/>
              <a:t>    dance by </a:t>
            </a:r>
            <a:r>
              <a:rPr lang="en-US" dirty="0" err="1"/>
              <a:t>fosco</a:t>
            </a:r>
            <a:r>
              <a:rPr lang="en-US" dirty="0"/>
              <a:t> demonstration school. </a:t>
            </a:r>
            <a:endParaRPr lang="en-GB" dirty="0"/>
          </a:p>
          <a:p>
            <a:r>
              <a:rPr lang="en-US" dirty="0" smtClean="0"/>
              <a:t>Poetry </a:t>
            </a:r>
            <a:r>
              <a:rPr lang="en-US" dirty="0"/>
              <a:t>recital by 31</a:t>
            </a:r>
            <a:r>
              <a:rPr lang="en-US" baseline="30000" dirty="0"/>
              <a:t>st</a:t>
            </a:r>
            <a:r>
              <a:rPr lang="en-US" dirty="0"/>
              <a:t> December women movement</a:t>
            </a:r>
            <a:endParaRPr lang="en-GB" dirty="0"/>
          </a:p>
          <a:p>
            <a:r>
              <a:rPr lang="en-US" dirty="0" smtClean="0"/>
              <a:t>Eagle </a:t>
            </a:r>
            <a:r>
              <a:rPr lang="en-US" dirty="0"/>
              <a:t>nest community school also entertains the school children and the street children with poetry recital and newscast.</a:t>
            </a:r>
            <a:endParaRPr lang="en-GB" dirty="0"/>
          </a:p>
          <a:p>
            <a:r>
              <a:rPr lang="en-US" dirty="0" smtClean="0"/>
              <a:t>50 </a:t>
            </a:r>
            <a:r>
              <a:rPr lang="en-US" dirty="0"/>
              <a:t>street children were given school uniform school bags, shoes and stationary</a:t>
            </a:r>
            <a:r>
              <a:rPr lang="en-US" dirty="0" smtClean="0"/>
              <a:t>.</a:t>
            </a:r>
            <a:endParaRPr lang="en-GB" dirty="0"/>
          </a:p>
          <a:p>
            <a:pPr>
              <a:buNone/>
            </a:pPr>
            <a:r>
              <a:rPr lang="en-US" dirty="0"/>
              <a:t>  Above mentioned items were sponsored by Assin North Municipal  Assembly  Assin North Education Service</a:t>
            </a:r>
            <a:endParaRPr lang="en-GB" dirty="0"/>
          </a:p>
          <a:p>
            <a:endParaRPr lang="en-GB" dirty="0"/>
          </a:p>
        </p:txBody>
      </p:sp>
      <p:pic>
        <p:nvPicPr>
          <p:cNvPr id="2050" name="Picture 2" descr="C:\Users\ROSE\Desktop\dolly back off\INTERNATIONAL DAY\269077_2031111105052_1462362880_2129628_228397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3786214" cy="2643206"/>
          </a:xfrm>
          <a:prstGeom prst="rect">
            <a:avLst/>
          </a:prstGeom>
          <a:noFill/>
        </p:spPr>
      </p:pic>
      <p:pic>
        <p:nvPicPr>
          <p:cNvPr id="2052" name="Picture 4" descr="C:\Users\ROSE\Desktop\dolly back off\INTERNATIONAL DAY\262367_2031111985074_1462362880_2129629_3977331_n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142984"/>
            <a:ext cx="3809993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Observation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Awareness of the importance of education</a:t>
            </a:r>
            <a:endParaRPr lang="en-GB" dirty="0"/>
          </a:p>
          <a:p>
            <a:r>
              <a:rPr lang="en-US" dirty="0" smtClean="0"/>
              <a:t> </a:t>
            </a:r>
            <a:r>
              <a:rPr lang="en-US" dirty="0"/>
              <a:t>Street children become aware of the need to attend school.</a:t>
            </a:r>
            <a:endParaRPr lang="en-GB" dirty="0"/>
          </a:p>
          <a:p>
            <a:r>
              <a:rPr lang="en-US" dirty="0" smtClean="0"/>
              <a:t> </a:t>
            </a:r>
            <a:r>
              <a:rPr lang="en-US" dirty="0"/>
              <a:t>Policy maker realizing that more must be done if we want to say no to streetism.</a:t>
            </a:r>
            <a:endParaRPr lang="en-GB" dirty="0"/>
          </a:p>
          <a:p>
            <a:r>
              <a:rPr lang="en-US" dirty="0" smtClean="0"/>
              <a:t>Scholarship </a:t>
            </a:r>
            <a:r>
              <a:rPr lang="en-US" dirty="0"/>
              <a:t>pledges from individual.</a:t>
            </a:r>
            <a:endParaRPr lang="en-GB" dirty="0"/>
          </a:p>
          <a:p>
            <a:pPr>
              <a:buNone/>
            </a:pP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and recommendation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en-US" dirty="0"/>
              <a:t>Lack of funding</a:t>
            </a:r>
            <a:endParaRPr lang="en-GB" dirty="0"/>
          </a:p>
          <a:p>
            <a:r>
              <a:rPr lang="en-US" dirty="0" smtClean="0"/>
              <a:t>Were </a:t>
            </a:r>
            <a:r>
              <a:rPr lang="en-US" dirty="0"/>
              <a:t>not able to reach out to other </a:t>
            </a:r>
            <a:r>
              <a:rPr lang="en-US" dirty="0" smtClean="0"/>
              <a:t>communities</a:t>
            </a:r>
          </a:p>
          <a:p>
            <a:pPr>
              <a:buNone/>
            </a:pPr>
            <a:r>
              <a:rPr lang="en-US" dirty="0"/>
              <a:t>Dolly </a:t>
            </a:r>
            <a:r>
              <a:rPr lang="en-US" dirty="0" smtClean="0"/>
              <a:t>foundation and Worldview Mission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back to school project is a year long campaign which aims at reducing street children and school drop out back to school.  </a:t>
            </a:r>
            <a:endParaRPr lang="en-GB" dirty="0"/>
          </a:p>
          <a:p>
            <a:r>
              <a:rPr lang="en-US" dirty="0" smtClean="0"/>
              <a:t>Dolly Foundation  and Worldview Mission  need more funding support for Advocacy programs for the needs for education.</a:t>
            </a:r>
            <a:endParaRPr lang="en-GB" dirty="0" smtClean="0"/>
          </a:p>
          <a:p>
            <a:pPr>
              <a:buNone/>
            </a:pPr>
            <a:r>
              <a:rPr lang="en-US" dirty="0"/>
              <a:t> </a:t>
            </a:r>
            <a:endParaRPr lang="en-GB" dirty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Attendance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N.D.C Chairman Hon. </a:t>
            </a:r>
            <a:r>
              <a:rPr lang="en-US" dirty="0" err="1" smtClean="0"/>
              <a:t>Kutin</a:t>
            </a:r>
            <a:endParaRPr lang="en-US" dirty="0" smtClean="0"/>
          </a:p>
          <a:p>
            <a:endParaRPr lang="en-GB" dirty="0"/>
          </a:p>
          <a:p>
            <a:r>
              <a:rPr lang="en-US" dirty="0" smtClean="0"/>
              <a:t>The </a:t>
            </a:r>
            <a:r>
              <a:rPr lang="en-US" dirty="0"/>
              <a:t>Director for school welfare Mr. Jonathan </a:t>
            </a:r>
            <a:r>
              <a:rPr lang="en-US" dirty="0" err="1"/>
              <a:t>Gbewu</a:t>
            </a:r>
            <a:endParaRPr lang="en-GB" dirty="0"/>
          </a:p>
          <a:p>
            <a:r>
              <a:rPr lang="en-US" dirty="0" smtClean="0"/>
              <a:t>Mr</a:t>
            </a:r>
            <a:r>
              <a:rPr lang="en-US" dirty="0"/>
              <a:t>. Stephen </a:t>
            </a:r>
            <a:r>
              <a:rPr lang="en-US" dirty="0" err="1"/>
              <a:t>Adu</a:t>
            </a:r>
            <a:r>
              <a:rPr lang="en-US" dirty="0"/>
              <a:t> </a:t>
            </a:r>
            <a:r>
              <a:rPr lang="en-US" dirty="0" err="1"/>
              <a:t>Gyamfi</a:t>
            </a:r>
            <a:endParaRPr lang="en-GB" dirty="0"/>
          </a:p>
          <a:p>
            <a:r>
              <a:rPr lang="en-US" dirty="0" smtClean="0"/>
              <a:t> </a:t>
            </a:r>
            <a:r>
              <a:rPr lang="en-US" dirty="0"/>
              <a:t>School pupils (44 schools , 300 school pupils)</a:t>
            </a:r>
            <a:endParaRPr lang="en-GB" dirty="0"/>
          </a:p>
          <a:p>
            <a:r>
              <a:rPr lang="en-US" dirty="0" smtClean="0"/>
              <a:t>Teachers </a:t>
            </a:r>
            <a:r>
              <a:rPr lang="en-US" dirty="0"/>
              <a:t>of the various schools </a:t>
            </a:r>
            <a:endParaRPr lang="en-GB" dirty="0"/>
          </a:p>
          <a:p>
            <a:r>
              <a:rPr lang="en-US" dirty="0"/>
              <a:t>  Media partners / personnel 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719</Words>
  <Application>Microsoft Office PowerPoint</Application>
  <PresentationFormat>Diavoorstelling (4:3)</PresentationFormat>
  <Paragraphs>146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Office Theme</vt:lpstr>
      <vt:lpstr>International day of the African child. </vt:lpstr>
      <vt:lpstr> DOLLY FOUNDATION  PARTNER WITH WORLDVIEW MISSION </vt:lpstr>
      <vt:lpstr>Back to School Project</vt:lpstr>
      <vt:lpstr>Methodology </vt:lpstr>
      <vt:lpstr>Activities and Results </vt:lpstr>
      <vt:lpstr>Dia 6</vt:lpstr>
      <vt:lpstr>Observation </vt:lpstr>
      <vt:lpstr>Challenges and recommendation </vt:lpstr>
      <vt:lpstr>Attendance </vt:lpstr>
      <vt:lpstr>Media publication </vt:lpstr>
      <vt:lpstr>Dolly Foundation Profile </vt:lpstr>
      <vt:lpstr>Profile  Worldview Mission </vt:lpstr>
      <vt:lpstr>Dia 13</vt:lpstr>
      <vt:lpstr>Profile Board of Directors </vt:lpstr>
      <vt:lpstr>More  pictures </vt:lpstr>
      <vt:lpstr>Contact  us </vt:lpstr>
      <vt:lpstr>DOLLY FOUNDATION  PARTNER WITH  WORLDVIEW MISSION  http://www.worldviewmission.org </vt:lpstr>
      <vt:lpstr>8th UN MILLENIUM DEVELOPMENT GOALS http://www.undp.org/content/dam/undp/library/MDG/MDG%20Acceleration%20Framework/MAF%20Reports/RBA/MAF%20Ghana_MDG5_Low_Web%20(2).pdf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day of the African child.</dc:title>
  <dc:creator>ROSE</dc:creator>
  <cp:lastModifiedBy>Gisela</cp:lastModifiedBy>
  <cp:revision>37</cp:revision>
  <dcterms:created xsi:type="dcterms:W3CDTF">2012-02-04T13:02:57Z</dcterms:created>
  <dcterms:modified xsi:type="dcterms:W3CDTF">2012-11-14T20:46:23Z</dcterms:modified>
</cp:coreProperties>
</file>